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sldIdLst>
    <p:sldId id="256" r:id="rId2"/>
    <p:sldId id="257" r:id="rId3"/>
    <p:sldId id="258" r:id="rId4"/>
    <p:sldId id="263" r:id="rId5"/>
    <p:sldId id="282" r:id="rId6"/>
    <p:sldId id="265" r:id="rId7"/>
    <p:sldId id="268" r:id="rId8"/>
    <p:sldId id="311" r:id="rId9"/>
    <p:sldId id="308" r:id="rId10"/>
    <p:sldId id="283" r:id="rId11"/>
    <p:sldId id="309" r:id="rId12"/>
    <p:sldId id="310" r:id="rId13"/>
    <p:sldId id="286" r:id="rId14"/>
    <p:sldId id="302" r:id="rId15"/>
    <p:sldId id="303" r:id="rId16"/>
    <p:sldId id="301" r:id="rId17"/>
    <p:sldId id="287" r:id="rId18"/>
    <p:sldId id="284" r:id="rId19"/>
    <p:sldId id="285" r:id="rId20"/>
    <p:sldId id="299" r:id="rId21"/>
    <p:sldId id="293" r:id="rId22"/>
    <p:sldId id="292" r:id="rId23"/>
    <p:sldId id="294" r:id="rId24"/>
    <p:sldId id="295" r:id="rId25"/>
    <p:sldId id="296" r:id="rId26"/>
    <p:sldId id="297" r:id="rId27"/>
    <p:sldId id="289" r:id="rId28"/>
    <p:sldId id="298" r:id="rId29"/>
    <p:sldId id="300" r:id="rId3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65"/>
    <p:restoredTop sz="94732"/>
  </p:normalViewPr>
  <p:slideViewPr>
    <p:cSldViewPr>
      <p:cViewPr varScale="1">
        <p:scale>
          <a:sx n="90" d="100"/>
          <a:sy n="90" d="100"/>
        </p:scale>
        <p:origin x="1832" y="200"/>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12/30/22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0"/>
            <a:ext cx="6934200" cy="9340850"/>
          </a:xfrm>
        </p:spPr>
        <p:txBody>
          <a:bodyPr>
            <a:noAutofit/>
          </a:bodyPr>
          <a:lstStyle/>
          <a:p>
            <a:r>
              <a:rPr lang="en-US" sz="1000" dirty="0"/>
              <a:t>INTRODUCTION.   </a:t>
            </a:r>
          </a:p>
          <a:p>
            <a:pPr marL="285750" indent="-285750">
              <a:buAutoNum type="romanUcPeriod"/>
            </a:pPr>
            <a:r>
              <a:rPr lang="en-US" sz="1000" dirty="0"/>
              <a:t>The eighth century (800-700 B.C.) was filled with prophetic activity...</a:t>
            </a:r>
            <a:br>
              <a:rPr lang="en-US" sz="1000" dirty="0"/>
            </a:br>
            <a:r>
              <a:rPr lang="en-US" sz="1000" dirty="0"/>
              <a:t>A.  Starting with Jonah, who prophesied to the city of Nineveh (ca. 790 B.C.) </a:t>
            </a:r>
          </a:p>
          <a:p>
            <a:r>
              <a:rPr lang="en-US" sz="1000" dirty="0"/>
              <a:t>          B.  Continuing with prophets sent primarily to the northern kingdom of Israel </a:t>
            </a:r>
            <a:br>
              <a:rPr lang="en-US" sz="1000" dirty="0"/>
            </a:br>
            <a:r>
              <a:rPr lang="en-US" sz="1000" dirty="0"/>
              <a:t>                1.   Amos (755 B.C.) </a:t>
            </a:r>
          </a:p>
          <a:p>
            <a:r>
              <a:rPr lang="en-US" sz="1000" dirty="0"/>
              <a:t>                2.   Hosea (750-725 B.C.) </a:t>
            </a:r>
            <a:br>
              <a:rPr lang="en-US" sz="1000" dirty="0"/>
            </a:br>
            <a:r>
              <a:rPr lang="en-US" sz="1000" dirty="0"/>
              <a:t>         C.  The southern kingdom of Judah was also the recipient of God’s prophets</a:t>
            </a:r>
            <a:br>
              <a:rPr lang="en-US" sz="1000" dirty="0"/>
            </a:br>
            <a:r>
              <a:rPr lang="en-US" sz="1000" dirty="0"/>
              <a:t>               1.   Isaiah (740-700 B.C.)</a:t>
            </a:r>
            <a:br>
              <a:rPr lang="en-US" sz="1000" dirty="0"/>
            </a:br>
            <a:r>
              <a:rPr lang="en-US" sz="1000" dirty="0"/>
              <a:t>               2.   Micah (735-700 B.C.) </a:t>
            </a:r>
          </a:p>
          <a:p>
            <a:r>
              <a:rPr lang="en-US" sz="1000" dirty="0"/>
              <a:t>II.     BACKGROUND MATERIAL ---. MICAH - THE MAN...</a:t>
            </a:r>
          </a:p>
          <a:p>
            <a:r>
              <a:rPr lang="en-US" sz="1000" dirty="0"/>
              <a:t>          A.  His name means “Who is like Jehovah?” - (Mic 7:18).   </a:t>
            </a:r>
          </a:p>
          <a:p>
            <a:r>
              <a:rPr lang="en-US" sz="1000" dirty="0"/>
              <a:t>          B.  His home was </a:t>
            </a:r>
            <a:r>
              <a:rPr lang="en-US" sz="1000" dirty="0" err="1"/>
              <a:t>Moresheth</a:t>
            </a:r>
            <a:r>
              <a:rPr lang="en-US" sz="1000" dirty="0"/>
              <a:t>-Gath (1:1,14a).  </a:t>
            </a:r>
            <a:br>
              <a:rPr lang="en-US" sz="1000" dirty="0"/>
            </a:br>
            <a:r>
              <a:rPr lang="en-US" sz="1000" dirty="0"/>
              <a:t>               1.   In the lowlands of Judah, near Philistia</a:t>
            </a:r>
            <a:br>
              <a:rPr lang="en-US" sz="1000" dirty="0"/>
            </a:br>
            <a:r>
              <a:rPr lang="en-US" sz="1000" dirty="0"/>
              <a:t>               2.  About 20-25 miles southwest of Jerusalem </a:t>
            </a:r>
            <a:br>
              <a:rPr lang="en-US" sz="1000" dirty="0"/>
            </a:br>
            <a:r>
              <a:rPr lang="en-US" sz="1000" dirty="0"/>
              <a:t>               3.  Nothing is known of his occupation prior to becoming God’s prophet</a:t>
            </a:r>
            <a:br>
              <a:rPr lang="en-US" sz="1000" dirty="0"/>
            </a:br>
            <a:r>
              <a:rPr lang="en-US" sz="1000" dirty="0"/>
              <a:t>          C.   Characterization </a:t>
            </a:r>
            <a:br>
              <a:rPr lang="en-US" sz="1000" dirty="0"/>
            </a:br>
            <a:r>
              <a:rPr lang="en-US" sz="1000" dirty="0"/>
              <a:t>               1.  “He was the prophet of the poor and downtrodden.” (Homer Hailey) </a:t>
            </a:r>
            <a:br>
              <a:rPr lang="en-US" sz="1000" dirty="0"/>
            </a:br>
            <a:r>
              <a:rPr lang="en-US" sz="1000" dirty="0"/>
              <a:t>               2.  “He had Amos’ passion for justice and Hosea’s heart for love.” (J. M .P. Smith) </a:t>
            </a:r>
            <a:br>
              <a:rPr lang="en-US" sz="1000" dirty="0"/>
            </a:br>
            <a:r>
              <a:rPr lang="en-US" sz="1000" dirty="0"/>
              <a:t>               3.   Comparing Micah to his contemporary Isaiah (as suggested by Hailey) </a:t>
            </a:r>
            <a:br>
              <a:rPr lang="en-US" sz="1000" dirty="0"/>
            </a:br>
            <a:r>
              <a:rPr lang="en-US" sz="1000" dirty="0"/>
              <a:t>                     a.  Micah was a man of the fields, Isaiah was of the city.</a:t>
            </a:r>
            <a:br>
              <a:rPr lang="en-US" sz="1000" dirty="0"/>
            </a:br>
            <a:r>
              <a:rPr lang="en-US" sz="1000" dirty="0"/>
              <a:t>                     b.  Micah took little interest in politics, giving himself to the concern over spiritual and moral problems; Isaiah was in </a:t>
            </a:r>
            <a:br>
              <a:rPr lang="en-US" sz="1000" dirty="0"/>
            </a:br>
            <a:r>
              <a:rPr lang="en-US" sz="1000" dirty="0"/>
              <a:t>                          close contact with world affairs, the associate of kings and princes.</a:t>
            </a:r>
            <a:br>
              <a:rPr lang="en-US" sz="1000" dirty="0"/>
            </a:br>
            <a:r>
              <a:rPr lang="en-US" sz="1000" dirty="0"/>
              <a:t>                    c.   Both Micah and Isaiah saw God as the infinite Ruler of nations and men and recognized the absolute holiness and </a:t>
            </a:r>
            <a:br>
              <a:rPr lang="en-US" sz="1000" dirty="0"/>
            </a:br>
            <a:r>
              <a:rPr lang="en-US" sz="1000" dirty="0"/>
              <a:t>                          majesty of God.  Both stressed that violating principles of God’s divine sovereignty and holiness would bring </a:t>
            </a:r>
            <a:br>
              <a:rPr lang="en-US" sz="1000" dirty="0"/>
            </a:br>
            <a:r>
              <a:rPr lang="en-US" sz="1000" dirty="0"/>
              <a:t>                          judgment and doom </a:t>
            </a:r>
          </a:p>
          <a:p>
            <a:r>
              <a:rPr lang="en-US" sz="1000" dirty="0"/>
              <a:t>III.     MICAH - THE BOOK...</a:t>
            </a:r>
            <a:br>
              <a:rPr lang="en-US" sz="1000" dirty="0"/>
            </a:br>
            <a:r>
              <a:rPr lang="en-US" sz="1000" dirty="0"/>
              <a:t>         A.  The date: 735-700 B.C. during the reigns of Jotham, Ahaz, and Hezekiah, kings of Judah (1:1b)   just as the northern </a:t>
            </a:r>
            <a:br>
              <a:rPr lang="en-US" sz="1000" dirty="0"/>
            </a:br>
            <a:r>
              <a:rPr lang="en-US" sz="1000" dirty="0"/>
              <a:t>              kingdom of Israel was falling under Assyria’s attack</a:t>
            </a:r>
          </a:p>
          <a:p>
            <a:r>
              <a:rPr lang="en-US" sz="1000" dirty="0"/>
              <a:t>         B. The message: “Present Judgment, Future Blessings”</a:t>
            </a:r>
            <a:br>
              <a:rPr lang="en-US" sz="1000" dirty="0"/>
            </a:br>
            <a:r>
              <a:rPr lang="en-US" sz="1000" dirty="0"/>
              <a:t>             1.  Present judgment is coming because of Israel’s unfaithfulness to God</a:t>
            </a:r>
            <a:br>
              <a:rPr lang="en-US" sz="1000" dirty="0"/>
            </a:br>
            <a:r>
              <a:rPr lang="en-US" sz="1000" dirty="0"/>
              <a:t>             2.  Future blessings will come because of God’s faithfulness to Israel</a:t>
            </a:r>
            <a:br>
              <a:rPr lang="en-US" sz="1000" dirty="0"/>
            </a:br>
            <a:r>
              <a:rPr lang="en-US" sz="1000" dirty="0"/>
              <a:t>                  a. The promise God made to Abraham (Gen 22:182)   </a:t>
            </a:r>
            <a:br>
              <a:rPr lang="en-US" sz="1000" dirty="0"/>
            </a:br>
            <a:r>
              <a:rPr lang="en-US" sz="1000" dirty="0"/>
              <a:t>                  b. God would fulfill in the person of Jesus Christ  (Ac 3:24-26).</a:t>
            </a:r>
            <a:br>
              <a:rPr lang="en-US" sz="1000" dirty="0"/>
            </a:br>
            <a:r>
              <a:rPr lang="en-US" sz="1000" dirty="0"/>
              <a:t>IV.     </a:t>
            </a:r>
            <a:r>
              <a:rPr lang="en-US" sz="1000" b="1" u="sng" dirty="0"/>
              <a:t>A brief outline</a:t>
            </a:r>
            <a:r>
              <a:rPr lang="en-US" sz="1000" dirty="0"/>
              <a:t>:  The book appears to contain three messages or oracles, all beginning with the word “Hear”; therefore the </a:t>
            </a:r>
            <a:br>
              <a:rPr lang="en-US" sz="1000" dirty="0"/>
            </a:br>
            <a:r>
              <a:rPr lang="en-US" sz="1000" dirty="0"/>
              <a:t>          book can be divided as follows:</a:t>
            </a:r>
            <a:br>
              <a:rPr lang="en-US" sz="1000" dirty="0"/>
            </a:br>
            <a:r>
              <a:rPr lang="en-US" sz="1000" dirty="0"/>
              <a:t>         A.   </a:t>
            </a:r>
            <a:r>
              <a:rPr lang="en-US" sz="1000" i="1" dirty="0"/>
              <a:t>“Hear &amp; listen</a:t>
            </a:r>
            <a:r>
              <a:rPr lang="en-US" sz="1000" dirty="0"/>
              <a:t>” -The coming judgment, with a promise of restoration (1:1-2:13)</a:t>
            </a:r>
            <a:br>
              <a:rPr lang="en-US" sz="1000" dirty="0"/>
            </a:br>
            <a:r>
              <a:rPr lang="en-US" sz="1000" dirty="0"/>
              <a:t>                1. Judgment pronounced on </a:t>
            </a:r>
            <a:r>
              <a:rPr lang="en-US" sz="1000" dirty="0" err="1"/>
              <a:t>israel</a:t>
            </a:r>
            <a:r>
              <a:rPr lang="en-US" sz="1000" dirty="0"/>
              <a:t> and Judah (1:1-16)</a:t>
            </a:r>
            <a:br>
              <a:rPr lang="en-US" sz="1000" dirty="0"/>
            </a:br>
            <a:r>
              <a:rPr lang="en-US" sz="1000" dirty="0"/>
              <a:t>                2. Reasons for the inevitable judgment (2:1-11)</a:t>
            </a:r>
            <a:br>
              <a:rPr lang="en-US" sz="1000" dirty="0"/>
            </a:br>
            <a:r>
              <a:rPr lang="en-US" sz="1000" dirty="0"/>
              <a:t>                3. Restoration promised (2:12-13)</a:t>
            </a:r>
          </a:p>
          <a:p>
            <a:r>
              <a:rPr lang="en-US" sz="1000" dirty="0"/>
              <a:t>         B.   </a:t>
            </a:r>
            <a:r>
              <a:rPr lang="en-US" sz="1000" i="1" dirty="0"/>
              <a:t>“Hear” </a:t>
            </a:r>
            <a:r>
              <a:rPr lang="en-US" sz="1000" dirty="0"/>
              <a:t>- God’s condemnation of Israel, with a glimpse of the future hope (3:1-5:15)</a:t>
            </a:r>
            <a:br>
              <a:rPr lang="en-US" sz="1000" dirty="0"/>
            </a:br>
            <a:r>
              <a:rPr lang="en-US" sz="1000" dirty="0"/>
              <a:t>                1. Indictment of </a:t>
            </a:r>
            <a:r>
              <a:rPr lang="en-US" sz="1000" dirty="0" err="1"/>
              <a:t>israel’s</a:t>
            </a:r>
            <a:r>
              <a:rPr lang="en-US" sz="1000" dirty="0"/>
              <a:t> civil leaders (3:1-4)</a:t>
            </a:r>
            <a:br>
              <a:rPr lang="en-US" sz="1000" dirty="0"/>
            </a:br>
            <a:r>
              <a:rPr lang="en-US" sz="1000" dirty="0"/>
              <a:t>                2. Indictment of </a:t>
            </a:r>
            <a:r>
              <a:rPr lang="en-US" sz="1000" dirty="0" err="1"/>
              <a:t>israel’s</a:t>
            </a:r>
            <a:r>
              <a:rPr lang="en-US" sz="1000" dirty="0"/>
              <a:t> religious leaders. (3:5-8) </a:t>
            </a:r>
            <a:br>
              <a:rPr lang="en-US" sz="1000" dirty="0"/>
            </a:br>
            <a:r>
              <a:rPr lang="en-US" sz="1000" dirty="0"/>
              <a:t>                3. Indictment of </a:t>
            </a:r>
            <a:r>
              <a:rPr lang="en-US" sz="1000" dirty="0" err="1"/>
              <a:t>israel’s</a:t>
            </a:r>
            <a:r>
              <a:rPr lang="en-US" sz="1000" dirty="0"/>
              <a:t> leaders renewed (3:9-12)</a:t>
            </a:r>
            <a:br>
              <a:rPr lang="en-US" sz="1000" dirty="0"/>
            </a:br>
            <a:r>
              <a:rPr lang="en-US" sz="1000" dirty="0"/>
              <a:t>                4. The future exaltation of Zion and Messianic hope (4:1-8)</a:t>
            </a:r>
            <a:br>
              <a:rPr lang="en-US" sz="1000" dirty="0"/>
            </a:br>
            <a:r>
              <a:rPr lang="en-US" sz="1000" dirty="0"/>
              <a:t>                5. The distress and captivity before restoration (4:9-5:1)</a:t>
            </a:r>
          </a:p>
          <a:p>
            <a:r>
              <a:rPr lang="en-US" sz="1000" dirty="0"/>
              <a:t>                6. The coming Messiah (5:2-5a).  </a:t>
            </a:r>
            <a:br>
              <a:rPr lang="en-US" sz="1000" dirty="0"/>
            </a:br>
            <a:r>
              <a:rPr lang="en-US" sz="1000" dirty="0"/>
              <a:t>                7. Further judgment on </a:t>
            </a:r>
            <a:r>
              <a:rPr lang="en-US" sz="1000" dirty="0" err="1"/>
              <a:t>israel</a:t>
            </a:r>
            <a:r>
              <a:rPr lang="en-US" sz="1000" dirty="0"/>
              <a:t> and her enemies (5b-15). .</a:t>
            </a:r>
            <a:br>
              <a:rPr lang="en-US" sz="1000" dirty="0"/>
            </a:br>
            <a:r>
              <a:rPr lang="en-US" sz="1000" dirty="0"/>
              <a:t>          C.  </a:t>
            </a:r>
            <a:r>
              <a:rPr lang="en-US" sz="1000" i="1" dirty="0"/>
              <a:t>“Hear</a:t>
            </a:r>
            <a:r>
              <a:rPr lang="en-US" sz="1000" dirty="0"/>
              <a:t>” - God’s indictment of Israel, with a plea for repentance and promise of forgiveness (6:1-7:20)</a:t>
            </a:r>
            <a:br>
              <a:rPr lang="en-US" sz="1000" dirty="0"/>
            </a:br>
            <a:r>
              <a:rPr lang="en-US" sz="1000" dirty="0"/>
              <a:t>                1. The Lord’s controversy with Israel (6:1-16)</a:t>
            </a:r>
            <a:br>
              <a:rPr lang="en-US" sz="1000" dirty="0"/>
            </a:br>
            <a:r>
              <a:rPr lang="en-US" sz="1000" dirty="0"/>
              <a:t>                     a. God’s complaint (6:1-5)</a:t>
            </a:r>
            <a:br>
              <a:rPr lang="en-US" sz="1000" dirty="0"/>
            </a:br>
            <a:r>
              <a:rPr lang="en-US" sz="1000" dirty="0"/>
              <a:t>                     b. What the lord required of them (6:6-8)</a:t>
            </a:r>
            <a:br>
              <a:rPr lang="en-US" sz="1000" dirty="0"/>
            </a:br>
            <a:r>
              <a:rPr lang="en-US" sz="1000" dirty="0"/>
              <a:t>                     c. The punishment for </a:t>
            </a:r>
            <a:r>
              <a:rPr lang="en-US" sz="1000" dirty="0" err="1"/>
              <a:t>israel’s</a:t>
            </a:r>
            <a:r>
              <a:rPr lang="en-US" sz="1000" dirty="0"/>
              <a:t> injustice (6:9-16) Note: for the third time Micah has foretold a kingdom to come.  </a:t>
            </a:r>
          </a:p>
          <a:p>
            <a:r>
              <a:rPr lang="en-US" sz="1000" dirty="0"/>
              <a:t>                2.  A lament followed by a promise of restoration - laments that the faithful remnant will perish (7:1-7). </a:t>
            </a:r>
            <a:br>
              <a:rPr lang="en-US" sz="1000" dirty="0"/>
            </a:br>
            <a:r>
              <a:rPr lang="en-US" sz="1000" dirty="0"/>
              <a:t>                3.  A confession of sin, with comfort in what the lord will bring (7:8-13). </a:t>
            </a:r>
            <a:br>
              <a:rPr lang="en-US" sz="1000" dirty="0"/>
            </a:br>
            <a:r>
              <a:rPr lang="en-US" sz="1000" dirty="0"/>
              <a:t>                4. A closing prayer, with praise to God (7:14-20) --- Who pardons iniquity? Who passes over the transgressions of the </a:t>
            </a:r>
            <a:br>
              <a:rPr lang="en-US" sz="1000" dirty="0"/>
            </a:br>
            <a:r>
              <a:rPr lang="en-US" sz="1000" dirty="0"/>
              <a:t>                    remnant of His heritage?  Who does not retain anger forever, for He delights in mercy ? Who will again have </a:t>
            </a:r>
            <a:br>
              <a:rPr lang="en-US" sz="1000" dirty="0"/>
            </a:br>
            <a:r>
              <a:rPr lang="en-US" sz="1000" dirty="0"/>
              <a:t>                    compassion, subdue their sins, and cast their sins away? Who will give truth and mercy to Jacob and Abraham (i.e., their </a:t>
            </a:r>
            <a:br>
              <a:rPr lang="en-US" sz="1000" dirty="0"/>
            </a:br>
            <a:r>
              <a:rPr lang="en-US" sz="1000" dirty="0"/>
              <a:t>                    descendants) as He has sworn from days of old (cf. Gen 12:2-3)? The answer…God does.  </a:t>
            </a:r>
            <a:br>
              <a:rPr lang="en-US" sz="1000" dirty="0"/>
            </a:br>
            <a:endParaRPr lang="en-US" sz="1000" dirty="0"/>
          </a:p>
          <a:p>
            <a:r>
              <a:rPr lang="en-US" sz="1000" dirty="0"/>
              <a:t>CONCLUSION: God’s answer:  “I will show them marvelous things” (7:15) Thus Micah ends his book like he ended each of his three messages:  offering hope concerning the future for the people of Israel.  </a:t>
            </a:r>
          </a:p>
        </p:txBody>
      </p:sp>
    </p:spTree>
    <p:extLst>
      <p:ext uri="{BB962C8B-B14F-4D97-AF65-F5344CB8AC3E}">
        <p14:creationId xmlns:p14="http://schemas.microsoft.com/office/powerpoint/2010/main" val="2077831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dirty="0"/>
          </a:p>
        </p:txBody>
      </p:sp>
    </p:spTree>
    <p:extLst>
      <p:ext uri="{BB962C8B-B14F-4D97-AF65-F5344CB8AC3E}">
        <p14:creationId xmlns:p14="http://schemas.microsoft.com/office/powerpoint/2010/main" val="3057569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18</a:t>
            </a:fld>
            <a:endParaRPr lang="en-US"/>
          </a:p>
        </p:txBody>
      </p:sp>
    </p:spTree>
    <p:extLst>
      <p:ext uri="{BB962C8B-B14F-4D97-AF65-F5344CB8AC3E}">
        <p14:creationId xmlns:p14="http://schemas.microsoft.com/office/powerpoint/2010/main" val="428136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19</a:t>
            </a:fld>
            <a:endParaRPr lang="en-US" dirty="0"/>
          </a:p>
        </p:txBody>
      </p:sp>
    </p:spTree>
    <p:extLst>
      <p:ext uri="{BB962C8B-B14F-4D97-AF65-F5344CB8AC3E}">
        <p14:creationId xmlns:p14="http://schemas.microsoft.com/office/powerpoint/2010/main" val="2479791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20</a:t>
            </a:fld>
            <a:endParaRPr lang="en-US" dirty="0"/>
          </a:p>
        </p:txBody>
      </p:sp>
    </p:spTree>
    <p:extLst>
      <p:ext uri="{BB962C8B-B14F-4D97-AF65-F5344CB8AC3E}">
        <p14:creationId xmlns:p14="http://schemas.microsoft.com/office/powerpoint/2010/main" val="3865502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dirty="0"/>
          </a:p>
        </p:txBody>
      </p:sp>
    </p:spTree>
    <p:extLst>
      <p:ext uri="{BB962C8B-B14F-4D97-AF65-F5344CB8AC3E}">
        <p14:creationId xmlns:p14="http://schemas.microsoft.com/office/powerpoint/2010/main" val="1522392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dirty="0"/>
          </a:p>
        </p:txBody>
      </p:sp>
    </p:spTree>
    <p:extLst>
      <p:ext uri="{BB962C8B-B14F-4D97-AF65-F5344CB8AC3E}">
        <p14:creationId xmlns:p14="http://schemas.microsoft.com/office/powerpoint/2010/main" val="1594550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dirty="0"/>
          </a:p>
        </p:txBody>
      </p:sp>
    </p:spTree>
    <p:extLst>
      <p:ext uri="{BB962C8B-B14F-4D97-AF65-F5344CB8AC3E}">
        <p14:creationId xmlns:p14="http://schemas.microsoft.com/office/powerpoint/2010/main" val="248773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dirty="0"/>
          </a:p>
        </p:txBody>
      </p:sp>
    </p:spTree>
    <p:extLst>
      <p:ext uri="{BB962C8B-B14F-4D97-AF65-F5344CB8AC3E}">
        <p14:creationId xmlns:p14="http://schemas.microsoft.com/office/powerpoint/2010/main" val="2826545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725" y="-31750"/>
            <a:ext cx="5680075" cy="4259263"/>
          </a:xfrm>
        </p:spPr>
      </p:sp>
      <p:sp>
        <p:nvSpPr>
          <p:cNvPr id="3" name="Notes Placeholder 2"/>
          <p:cNvSpPr>
            <a:spLocks noGrp="1"/>
          </p:cNvSpPr>
          <p:nvPr>
            <p:ph type="body" idx="1"/>
          </p:nvPr>
        </p:nvSpPr>
        <p:spPr>
          <a:xfrm>
            <a:off x="120650" y="4227513"/>
            <a:ext cx="6857999" cy="5157787"/>
          </a:xfrm>
        </p:spPr>
        <p:txBody>
          <a:bodyPr>
            <a:normAutofit fontScale="92500" lnSpcReduction="10000"/>
          </a:bodyPr>
          <a:lstStyle/>
          <a:p>
            <a:r>
              <a:rPr lang="en-US" sz="1100"/>
              <a:t>Micah, like Amos, came from a small town, </a:t>
            </a:r>
            <a:r>
              <a:rPr lang="en-US" sz="1100" err="1"/>
              <a:t>Moresheth-gath</a:t>
            </a:r>
            <a:r>
              <a:rPr lang="en-US" sz="1100"/>
              <a:t>. located about 25 miles southwest of Jerusalem on the border between Judah and Philistia (1:1, 14).  Perhaps his strong words toward the affluent who mistreated the poor and downtrodden have their roots in this small village he called home.  He began prophesying before the fall of Samaria (1:5) and continued into the reign of Hezekiah and many think he enjoyed a close relationship with the older prophet, Isaiah.  Isaiah was a “city” prophet who was in regular contact with kings and princes while Micah was a prophet who took a special interest in the spiritual and moral affairs of the “country” (ordinary) people.  Micah primarily prophesied to Judah with only minor mention of Israel (1:1, 3:8).  Both are condemned for their disobedience - as well as surrounding nations.  The main theme of the book is that God will judge Judah for their sin with the call to “hear now” or “listen” beginning three chapters (1:2, 3, 6).  In fact, one can outline the book using those phrases: </a:t>
            </a:r>
            <a:r>
              <a:rPr lang="en-US" sz="1100" i="1"/>
              <a:t>the announcement of judgment </a:t>
            </a:r>
            <a:r>
              <a:rPr lang="en-US" sz="1100"/>
              <a:t>(1-2); </a:t>
            </a:r>
            <a:r>
              <a:rPr lang="en-US" sz="1100" i="1"/>
              <a:t>the contrast of kingdoms </a:t>
            </a:r>
            <a:r>
              <a:rPr lang="en-US" sz="1100"/>
              <a:t>(3-5); and </a:t>
            </a:r>
            <a:r>
              <a:rPr lang="en-US" sz="1100" i="1"/>
              <a:t>a case against sin and restoration </a:t>
            </a:r>
            <a:r>
              <a:rPr lang="en-US" sz="1100"/>
              <a:t>(6-7). Like a father scolding his children for misbehavior,  Micah implores the people of God to pay attention to his rebuke or reap the consequences.  Perhaps the biggest remembrances from the book are prophecies regarding the birthplace of Christ (5:2 - Mt. 2:6) with specific prophecy regarding an eternal kingdom (4:1-2-Acts 2).  That said, Micah’s main message was one for his own day as indicated by his name, “Who is like Jehovah” (7:18).  Accordingly, the book is bookended by God’s character - His righteous judgement (1:1) and His faithful mercy (7:18).  Micah speaks against their sins that included: moral corruption (2:1-2; 3:1-2); idolatry (1:7; 5:12-15; 6:16); religion that was in form only (6:6-8); false prophets (3:5-7) and covetous priests (3:11).  </a:t>
            </a:r>
          </a:p>
          <a:p>
            <a:endParaRPr lang="en-US" sz="1100"/>
          </a:p>
          <a:p>
            <a:r>
              <a:rPr lang="en-US" sz="1100" b="1" u="sng"/>
              <a:t>Application</a:t>
            </a:r>
            <a:r>
              <a:rPr lang="en-US" sz="1100" b="1"/>
              <a:t> </a:t>
            </a:r>
            <a:endParaRPr lang="en-US" sz="1100"/>
          </a:p>
          <a:p>
            <a:endParaRPr lang="en-US" sz="1100" b="1" u="sng"/>
          </a:p>
          <a:p>
            <a:pPr marL="685800" lvl="1" indent="-228600">
              <a:buFont typeface="+mj-lt"/>
              <a:buAutoNum type="arabicPeriod"/>
            </a:pPr>
            <a:r>
              <a:rPr lang="en-US" sz="1100" b="1"/>
              <a:t>Is preaching with “love</a:t>
            </a:r>
            <a:r>
              <a:rPr lang="en-US" sz="1100"/>
              <a:t>” always positive? Micah provides a rhetorical question, “Do not My words do good?”  (Micah 2:6a). Be it positive or negative, that is the question to be answered (see 2 </a:t>
            </a:r>
            <a:r>
              <a:rPr lang="en-US" sz="1100" err="1"/>
              <a:t>Ti</a:t>
            </a:r>
            <a:r>
              <a:rPr lang="en-US" sz="1100"/>
              <a:t>. 4:2-4; 2 Cor. 7:9; 1 John 5:3; 2 Cor. 2:15-17).  All preaching is necessary and good.  </a:t>
            </a:r>
          </a:p>
          <a:p>
            <a:pPr marL="685800" lvl="1" indent="-228600">
              <a:buFont typeface="+mj-lt"/>
              <a:buAutoNum type="arabicPeriod"/>
            </a:pPr>
            <a:r>
              <a:rPr lang="en-US" sz="1100" b="1"/>
              <a:t>If we  claim that God is with us, does that make it so</a:t>
            </a:r>
            <a:r>
              <a:rPr lang="en-US" sz="1100"/>
              <a:t>? Micah infers the answer is no: “Her leaders pronounce judgment for a bribe, Her priests instruct for a price And her prophets divine for money. Yet they lean on the Lord saying, “Is not the Lord in our midst? Calamity will not come upon us” (Micah 3;11; cf. Lk. 6:46; Mt. 7:21-23).  </a:t>
            </a:r>
          </a:p>
          <a:p>
            <a:pPr marL="685800" lvl="1" indent="-228600">
              <a:buFont typeface="+mj-lt"/>
              <a:buAutoNum type="arabicPeriod"/>
            </a:pPr>
            <a:r>
              <a:rPr lang="en-US" sz="1100" b="1"/>
              <a:t>Can we “know the thoughts of the Lord?”  </a:t>
            </a:r>
            <a:r>
              <a:rPr lang="en-US" sz="1100"/>
              <a:t>(4:12).  Micah says the answer is “no” if we are not interested in a covenant relationship with Him (see Isa. 55:8-9; Jer. 10:23; Pro. 14:12).  Obedience is a choice and we know what we choose to know.   </a:t>
            </a:r>
          </a:p>
          <a:p>
            <a:pPr marL="685800" lvl="1" indent="-228600">
              <a:buFont typeface="+mj-lt"/>
              <a:buAutoNum type="arabicPeriod"/>
            </a:pPr>
            <a:r>
              <a:rPr lang="en-US" sz="1100"/>
              <a:t>Micah asks, “Who is a God like you” (Micah 7:18-20).  </a:t>
            </a:r>
            <a:r>
              <a:rPr lang="en-US" sz="1100" b="1"/>
              <a:t>How should we view God?</a:t>
            </a:r>
            <a:r>
              <a:rPr lang="en-US" sz="1100"/>
              <a:t> He is incomparable and we should always be in awe and reverence - that He loved us enough to desire a relationship with us (John 3:16; 1 John 3:1; Ro. 5:6-11; Eph. 2:8-10).  </a:t>
            </a:r>
          </a:p>
          <a:p>
            <a:pPr marL="685800" lvl="1" indent="-228600">
              <a:buFont typeface="+mj-lt"/>
              <a:buAutoNum type="arabicPeriod"/>
            </a:pPr>
            <a:endParaRPr lang="en-US" sz="1100"/>
          </a:p>
          <a:p>
            <a:r>
              <a:rPr lang="en-US" sz="1100" b="1"/>
              <a:t>Key thought</a:t>
            </a:r>
            <a:r>
              <a:rPr lang="en-US" sz="1100"/>
              <a:t>: Bartering with God is never a good idea.  Not all religion is good (see 6:6-7; Mt. 7:21-23).  What does he require?    </a:t>
            </a:r>
            <a:br>
              <a:rPr lang="en-US" sz="1100"/>
            </a:br>
            <a:r>
              <a:rPr lang="en-US" sz="1100"/>
              <a:t>                         Micah says, “He has told you, O man, what is good; and what does the Lord require of you but to do justice, and to </a:t>
            </a:r>
            <a:br>
              <a:rPr lang="en-US" sz="1100"/>
            </a:br>
            <a:r>
              <a:rPr lang="en-US" sz="1100"/>
              <a:t>                         love kindness, and to walk humbly with your God?” Obedience comes from the heart as opposed to a “better felt </a:t>
            </a:r>
            <a:br>
              <a:rPr lang="en-US" sz="1100"/>
            </a:br>
            <a:r>
              <a:rPr lang="en-US" sz="1100"/>
              <a:t>                         than good” perspective.  </a:t>
            </a:r>
          </a:p>
          <a:p>
            <a:pPr marL="685800" lvl="1" indent="-228600">
              <a:buFont typeface="+mj-lt"/>
              <a:buAutoNum type="arabicPeriod"/>
            </a:pPr>
            <a:endParaRPr lang="en-US" sz="1100"/>
          </a:p>
          <a:p>
            <a:pPr marL="685800" lvl="1" indent="-228600">
              <a:buFont typeface="+mj-lt"/>
              <a:buAutoNum type="arabicPeriod"/>
            </a:pPr>
            <a:endParaRPr lang="en-US" sz="1100"/>
          </a:p>
          <a:p>
            <a:endParaRPr lang="en-US" sz="10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dirty="0"/>
          </a:p>
        </p:txBody>
      </p:sp>
    </p:spTree>
    <p:extLst>
      <p:ext uri="{BB962C8B-B14F-4D97-AF65-F5344CB8AC3E}">
        <p14:creationId xmlns:p14="http://schemas.microsoft.com/office/powerpoint/2010/main" val="2826356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26</a:t>
            </a:fld>
            <a:endParaRPr lang="en-US" dirty="0"/>
          </a:p>
        </p:txBody>
      </p:sp>
    </p:spTree>
    <p:extLst>
      <p:ext uri="{BB962C8B-B14F-4D97-AF65-F5344CB8AC3E}">
        <p14:creationId xmlns:p14="http://schemas.microsoft.com/office/powerpoint/2010/main" val="3823953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27</a:t>
            </a:fld>
            <a:endParaRPr lang="en-US" dirty="0"/>
          </a:p>
        </p:txBody>
      </p:sp>
    </p:spTree>
    <p:extLst>
      <p:ext uri="{BB962C8B-B14F-4D97-AF65-F5344CB8AC3E}">
        <p14:creationId xmlns:p14="http://schemas.microsoft.com/office/powerpoint/2010/main" val="3307598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28</a:t>
            </a:fld>
            <a:endParaRPr lang="en-US" dirty="0"/>
          </a:p>
        </p:txBody>
      </p:sp>
    </p:spTree>
    <p:extLst>
      <p:ext uri="{BB962C8B-B14F-4D97-AF65-F5344CB8AC3E}">
        <p14:creationId xmlns:p14="http://schemas.microsoft.com/office/powerpoint/2010/main" val="976042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29</a:t>
            </a:fld>
            <a:endParaRPr lang="en-US" dirty="0"/>
          </a:p>
        </p:txBody>
      </p:sp>
    </p:spTree>
    <p:extLst>
      <p:ext uri="{BB962C8B-B14F-4D97-AF65-F5344CB8AC3E}">
        <p14:creationId xmlns:p14="http://schemas.microsoft.com/office/powerpoint/2010/main" val="307459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3</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7A70F-5BAD-C24C-A649-20DE519519DA}" type="slidenum">
              <a:rPr lang="en-US" smtClean="0"/>
              <a:t>5</a:t>
            </a:fld>
            <a:endParaRPr lang="en-US"/>
          </a:p>
        </p:txBody>
      </p:sp>
    </p:spTree>
    <p:extLst>
      <p:ext uri="{BB962C8B-B14F-4D97-AF65-F5344CB8AC3E}">
        <p14:creationId xmlns:p14="http://schemas.microsoft.com/office/powerpoint/2010/main" val="7670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115276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7</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Micah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As a contemporary of Isaiah and Hosea, Micah prophesied during the momentous years surrounding the tragic fall of Israel to the Assyrian Empire (circa 722 BC), an event he also predicted (Micah 1:6). Micah stated in his introduction to the book that he prophesied during the reigns of Jotham, Ahaz, and Hezekiah in Judah, failing to mention the simultaneous string of dishonorable kings that closed out the northern kingdom of Israel.</a:t>
            </a:r>
          </a:p>
          <a:p>
            <a:pPr marL="89154" indent="0">
              <a:buNone/>
            </a:pPr>
            <a:endParaRPr lang="en-US" sz="2100" dirty="0"/>
          </a:p>
          <a:p>
            <a:pPr marL="89154" indent="0">
              <a:buNone/>
            </a:pPr>
            <a:r>
              <a:rPr lang="en-US" sz="2100" dirty="0"/>
              <a:t>During this period, while Israel was imploding from the effects of evil and unfaithful leadership, Judah seemed on a roller-coaster ride—ascending to the heights of its destiny in one generation, only to fall into the doldrums in another. In Judah at this time, good kings and evil kings alternated with each other, a pattern seen in the reigns of Jotham (good, 2 Ki. 15:32–34); Ahaz (evil, 2 Ki. 16:1–4); and Hezekiah (good, 2 Ki. 18:1–7).</a:t>
            </a:r>
          </a:p>
        </p:txBody>
      </p:sp>
    </p:spTree>
    <p:extLst>
      <p:ext uri="{BB962C8B-B14F-4D97-AF65-F5344CB8AC3E}">
        <p14:creationId xmlns:p14="http://schemas.microsoft.com/office/powerpoint/2010/main" val="169730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Micah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endParaRPr lang="en-US" sz="2000" dirty="0"/>
          </a:p>
          <a:p>
            <a:pPr marL="89154" indent="0">
              <a:buNone/>
            </a:pPr>
            <a:r>
              <a:rPr lang="en-US" sz="2200" dirty="0"/>
              <a:t>The book of Micah provides one of the most significant prophecies of Jesus Christ’s birth in all the Old Testament, pointing some seven hundred years before Christ’s birth to His birthplace of Bethlehem and to His eternal nature (Micah 5:2).</a:t>
            </a:r>
          </a:p>
          <a:p>
            <a:pPr marL="89154" indent="0">
              <a:buNone/>
            </a:pPr>
            <a:endParaRPr lang="en-US" sz="2200" dirty="0"/>
          </a:p>
          <a:p>
            <a:pPr marL="89154" indent="0">
              <a:buNone/>
            </a:pPr>
            <a:r>
              <a:rPr lang="en-US" sz="2200" dirty="0"/>
              <a:t>Surrounding Micah’s prophecy of Jesus’s birth is one of the most lucid pictures of the world’s future under the reign of the Prince of Peace (5:5). This future kingdom, will be characterized by the presence of all nations coming together as one (4:3–4) where Christ will rule (Col. 1:18 ff.). We are in the last days that began at Pentecost where all can become a part of the kingdom by obedience.  </a:t>
            </a:r>
          </a:p>
          <a:p>
            <a:pPr marL="89154" indent="0">
              <a:buNone/>
            </a:pPr>
            <a:endParaRPr lang="en-US" sz="2200" dirty="0"/>
          </a:p>
          <a:p>
            <a:pPr marL="89154" indent="0">
              <a:buNone/>
            </a:pPr>
            <a:r>
              <a:rPr lang="en-US" sz="2200" dirty="0"/>
              <a:t>See slides 21-25 regarding the kingdom.  </a:t>
            </a:r>
          </a:p>
        </p:txBody>
      </p:sp>
    </p:spTree>
    <p:extLst>
      <p:ext uri="{BB962C8B-B14F-4D97-AF65-F5344CB8AC3E}">
        <p14:creationId xmlns:p14="http://schemas.microsoft.com/office/powerpoint/2010/main" val="42712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Much of Micah’s book revolves around two significant predictions: one of judgment on Israel and Judah (Micah 1:1–3:12), the other of the restoration of God’s people in the Messianic kingdom (4:1–5:15).  Judgment and restoration inspire fear and hope, two ideas wrapped up in the final sequence of Micah’s prophecy, a courtroom scene in which God’s people stand trial before their Creator for turning away from Him and from others (6:1–7:20).  In this sequence, God reminds the people of His good works on their behalf, how He cared for them while they cared only for themselves. But rather than leave God’s people with the fear and sting of judgment, the book of Micah concludes with the prophet’s call on the Lord as his only source of salvation and mercy (7:7), pointing the people toward an everlasting hope in their everlasting God.</a:t>
            </a:r>
          </a:p>
        </p:txBody>
      </p:sp>
    </p:spTree>
    <p:extLst>
      <p:ext uri="{BB962C8B-B14F-4D97-AF65-F5344CB8AC3E}">
        <p14:creationId xmlns:p14="http://schemas.microsoft.com/office/powerpoint/2010/main" val="2313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fontScale="92500" lnSpcReduction="20000"/>
          </a:bodyPr>
          <a:lstStyle/>
          <a:p>
            <a:pPr marL="118872" indent="0">
              <a:buNone/>
            </a:pPr>
            <a:r>
              <a:rPr lang="en-US" sz="2400" dirty="0"/>
              <a:t>Much of Micah’s indictment against Israel and Judah involves these nations’ injustice toward the lowly—unjust business dealings, robbery, mistreatment of women and children, and a government that lived in luxury off the hard work of its nation’s people.</a:t>
            </a:r>
          </a:p>
          <a:p>
            <a:pPr marL="118872" indent="0">
              <a:buNone/>
            </a:pPr>
            <a:endParaRPr lang="en-US" sz="2400" dirty="0"/>
          </a:p>
          <a:p>
            <a:pPr marL="118872" indent="0">
              <a:buNone/>
            </a:pPr>
            <a:r>
              <a:rPr lang="en-US" sz="2400" dirty="0"/>
              <a:t>How about you? Are their  injustices that  dwell in your own life? Who are the lowly in your life? Do you need a call toward repentance, like the people of Israel and Judah did?  Treatment of others matters.  </a:t>
            </a:r>
          </a:p>
          <a:p>
            <a:pPr marL="118872" indent="0">
              <a:buNone/>
            </a:pPr>
            <a:endParaRPr lang="en-US" sz="2400" dirty="0"/>
          </a:p>
          <a:p>
            <a:pPr marL="118872" indent="0">
              <a:buNone/>
            </a:pPr>
            <a:r>
              <a:rPr lang="en-US" sz="2400" dirty="0"/>
              <a:t>Micah’s impassioned plea for God’s chosen people to repent will cut many of us to the quick.  Most of us don’t decide daily to cut people down or find ways to carry out injustice; instead, we do it out of habit.  Let’s allow the words of Micah to break us out of our apathy about extending justice and kindness to others.  Let’s determine to live as God desires—“to do justice, to love kindness, and to walk humbly with our God” (Micah 6:8).</a:t>
            </a:r>
          </a:p>
        </p:txBody>
      </p:sp>
    </p:spTree>
    <p:extLst>
      <p:ext uri="{BB962C8B-B14F-4D97-AF65-F5344CB8AC3E}">
        <p14:creationId xmlns:p14="http://schemas.microsoft.com/office/powerpoint/2010/main" val="348766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9095-808D-1245-9416-D6DFDAD78587}"/>
              </a:ext>
            </a:extLst>
          </p:cNvPr>
          <p:cNvSpPr>
            <a:spLocks noGrp="1"/>
          </p:cNvSpPr>
          <p:nvPr>
            <p:ph type="title"/>
          </p:nvPr>
        </p:nvSpPr>
        <p:spPr/>
        <p:txBody>
          <a:bodyPr>
            <a:normAutofit/>
          </a:bodyPr>
          <a:lstStyle/>
          <a:p>
            <a:r>
              <a:rPr lang="en-US" sz="3200" dirty="0"/>
              <a:t>Two passages quoted in New Testament </a:t>
            </a:r>
          </a:p>
        </p:txBody>
      </p:sp>
      <p:sp>
        <p:nvSpPr>
          <p:cNvPr id="3" name="Content Placeholder 2">
            <a:extLst>
              <a:ext uri="{FF2B5EF4-FFF2-40B4-BE49-F238E27FC236}">
                <a16:creationId xmlns:a16="http://schemas.microsoft.com/office/drawing/2014/main" id="{154A1560-8B4F-914D-9140-E0E7E7C03C81}"/>
              </a:ext>
            </a:extLst>
          </p:cNvPr>
          <p:cNvSpPr>
            <a:spLocks noGrp="1"/>
          </p:cNvSpPr>
          <p:nvPr>
            <p:ph idx="1"/>
          </p:nvPr>
        </p:nvSpPr>
        <p:spPr>
          <a:xfrm>
            <a:off x="228600" y="1600201"/>
            <a:ext cx="8743950" cy="5190770"/>
          </a:xfrm>
        </p:spPr>
        <p:txBody>
          <a:bodyPr/>
          <a:lstStyle/>
          <a:p>
            <a:pPr marL="633222" indent="-514350">
              <a:buFont typeface="+mj-lt"/>
              <a:buAutoNum type="arabicPeriod"/>
            </a:pPr>
            <a:r>
              <a:rPr lang="en-US" b="1" dirty="0"/>
              <a:t>Micah 5:2</a:t>
            </a:r>
            <a:r>
              <a:rPr lang="en-US" dirty="0"/>
              <a:t>; Mt. 2:5-6; Jn. 7:42</a:t>
            </a:r>
          </a:p>
        </p:txBody>
      </p:sp>
      <p:sp>
        <p:nvSpPr>
          <p:cNvPr id="4" name="TextBox 3">
            <a:extLst>
              <a:ext uri="{FF2B5EF4-FFF2-40B4-BE49-F238E27FC236}">
                <a16:creationId xmlns:a16="http://schemas.microsoft.com/office/drawing/2014/main" id="{62E646DF-7421-B945-A1A5-E355EA6C1A49}"/>
              </a:ext>
            </a:extLst>
          </p:cNvPr>
          <p:cNvSpPr txBox="1"/>
          <p:nvPr/>
        </p:nvSpPr>
        <p:spPr>
          <a:xfrm>
            <a:off x="304800" y="2389110"/>
            <a:ext cx="1995488" cy="4401205"/>
          </a:xfrm>
          <a:prstGeom prst="rect">
            <a:avLst/>
          </a:prstGeom>
          <a:noFill/>
          <a:ln w="57150">
            <a:solidFill>
              <a:schemeClr val="accent1"/>
            </a:solidFill>
          </a:ln>
        </p:spPr>
        <p:txBody>
          <a:bodyPr wrap="square" rtlCol="0">
            <a:spAutoFit/>
          </a:bodyPr>
          <a:lstStyle/>
          <a:p>
            <a:r>
              <a:rPr lang="en-US" sz="2000" dirty="0"/>
              <a:t>“But you, O Bethlehem Ephrathah,</a:t>
            </a:r>
          </a:p>
          <a:p>
            <a:r>
              <a:rPr lang="en-US" sz="2000" dirty="0"/>
              <a:t>who are too little to be among the clans of Judah,</a:t>
            </a:r>
          </a:p>
          <a:p>
            <a:r>
              <a:rPr lang="en-US" sz="2000" dirty="0"/>
              <a:t>from you shall come forth for me one who is to be ruler in Israel,</a:t>
            </a:r>
          </a:p>
          <a:p>
            <a:r>
              <a:rPr lang="en-US" sz="2000" dirty="0"/>
              <a:t>whose coming forth is from of old, from ancient days.” (Mic. 5:2)</a:t>
            </a:r>
          </a:p>
        </p:txBody>
      </p:sp>
      <p:sp>
        <p:nvSpPr>
          <p:cNvPr id="5" name="TextBox 4">
            <a:extLst>
              <a:ext uri="{FF2B5EF4-FFF2-40B4-BE49-F238E27FC236}">
                <a16:creationId xmlns:a16="http://schemas.microsoft.com/office/drawing/2014/main" id="{AE8F3936-B4FB-A44F-97BA-AC4128B12667}"/>
              </a:ext>
            </a:extLst>
          </p:cNvPr>
          <p:cNvSpPr txBox="1"/>
          <p:nvPr/>
        </p:nvSpPr>
        <p:spPr>
          <a:xfrm>
            <a:off x="2895600" y="2389110"/>
            <a:ext cx="2667000" cy="4093428"/>
          </a:xfrm>
          <a:prstGeom prst="rect">
            <a:avLst/>
          </a:prstGeom>
          <a:noFill/>
          <a:ln w="57150">
            <a:solidFill>
              <a:schemeClr val="tx1"/>
            </a:solidFill>
          </a:ln>
        </p:spPr>
        <p:txBody>
          <a:bodyPr wrap="square" rtlCol="0">
            <a:spAutoFit/>
          </a:bodyPr>
          <a:lstStyle/>
          <a:p>
            <a:r>
              <a:rPr lang="en-US" sz="2000" dirty="0"/>
              <a:t>“They told him, “In Bethlehem of Judea, for so it is written by the prophet: 6 “‘And you, O Bethlehem, in the land of Judah,</a:t>
            </a:r>
          </a:p>
          <a:p>
            <a:r>
              <a:rPr lang="en-US" sz="2000" dirty="0"/>
              <a:t>are by no means least among the rulers of Judah; for from you shall come a ruler who will shepherd my people Israel.’” (Mt. 2:5-6).</a:t>
            </a:r>
          </a:p>
        </p:txBody>
      </p:sp>
      <p:sp>
        <p:nvSpPr>
          <p:cNvPr id="6" name="TextBox 5">
            <a:extLst>
              <a:ext uri="{FF2B5EF4-FFF2-40B4-BE49-F238E27FC236}">
                <a16:creationId xmlns:a16="http://schemas.microsoft.com/office/drawing/2014/main" id="{2C34A57C-8F21-6249-B5DB-3245589E08E3}"/>
              </a:ext>
            </a:extLst>
          </p:cNvPr>
          <p:cNvSpPr txBox="1"/>
          <p:nvPr/>
        </p:nvSpPr>
        <p:spPr>
          <a:xfrm>
            <a:off x="5934075" y="2389110"/>
            <a:ext cx="2443163" cy="2554545"/>
          </a:xfrm>
          <a:prstGeom prst="rect">
            <a:avLst/>
          </a:prstGeom>
          <a:noFill/>
          <a:ln w="57150">
            <a:solidFill>
              <a:schemeClr val="tx1"/>
            </a:solidFill>
          </a:ln>
        </p:spPr>
        <p:txBody>
          <a:bodyPr wrap="square" rtlCol="0">
            <a:spAutoFit/>
          </a:bodyPr>
          <a:lstStyle/>
          <a:p>
            <a:r>
              <a:rPr lang="en-US" sz="2000" dirty="0"/>
              <a:t>“42 Has not the Scripture said that the Christ comes from the offspring of David, and comes from Bethlehem, the village where David was?” (Jn. 7:42)</a:t>
            </a:r>
          </a:p>
        </p:txBody>
      </p:sp>
    </p:spTree>
    <p:extLst>
      <p:ext uri="{BB962C8B-B14F-4D97-AF65-F5344CB8AC3E}">
        <p14:creationId xmlns:p14="http://schemas.microsoft.com/office/powerpoint/2010/main" val="320050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9095-808D-1245-9416-D6DFDAD78587}"/>
              </a:ext>
            </a:extLst>
          </p:cNvPr>
          <p:cNvSpPr>
            <a:spLocks noGrp="1"/>
          </p:cNvSpPr>
          <p:nvPr>
            <p:ph type="title"/>
          </p:nvPr>
        </p:nvSpPr>
        <p:spPr/>
        <p:txBody>
          <a:bodyPr>
            <a:normAutofit/>
          </a:bodyPr>
          <a:lstStyle/>
          <a:p>
            <a:r>
              <a:rPr lang="en-US" sz="3200" dirty="0"/>
              <a:t>Two passages quoted in New Testament </a:t>
            </a:r>
          </a:p>
        </p:txBody>
      </p:sp>
      <p:sp>
        <p:nvSpPr>
          <p:cNvPr id="3" name="Content Placeholder 2">
            <a:extLst>
              <a:ext uri="{FF2B5EF4-FFF2-40B4-BE49-F238E27FC236}">
                <a16:creationId xmlns:a16="http://schemas.microsoft.com/office/drawing/2014/main" id="{154A1560-8B4F-914D-9140-E0E7E7C03C81}"/>
              </a:ext>
            </a:extLst>
          </p:cNvPr>
          <p:cNvSpPr>
            <a:spLocks noGrp="1"/>
          </p:cNvSpPr>
          <p:nvPr>
            <p:ph idx="1"/>
          </p:nvPr>
        </p:nvSpPr>
        <p:spPr>
          <a:xfrm>
            <a:off x="152400" y="1600201"/>
            <a:ext cx="8534400" cy="4800600"/>
          </a:xfrm>
        </p:spPr>
        <p:txBody>
          <a:bodyPr/>
          <a:lstStyle/>
          <a:p>
            <a:pPr marL="633222" indent="-514350">
              <a:buFont typeface="+mj-lt"/>
              <a:buAutoNum type="arabicPeriod" startAt="2"/>
            </a:pPr>
            <a:r>
              <a:rPr lang="en-US" b="1" dirty="0"/>
              <a:t>Micah 7:6</a:t>
            </a:r>
            <a:r>
              <a:rPr lang="en-US" dirty="0"/>
              <a:t>; Mt. 10:35-36; Lk. 12:53</a:t>
            </a:r>
          </a:p>
        </p:txBody>
      </p:sp>
      <p:sp>
        <p:nvSpPr>
          <p:cNvPr id="4" name="TextBox 3">
            <a:extLst>
              <a:ext uri="{FF2B5EF4-FFF2-40B4-BE49-F238E27FC236}">
                <a16:creationId xmlns:a16="http://schemas.microsoft.com/office/drawing/2014/main" id="{62E646DF-7421-B945-A1A5-E355EA6C1A49}"/>
              </a:ext>
            </a:extLst>
          </p:cNvPr>
          <p:cNvSpPr txBox="1"/>
          <p:nvPr/>
        </p:nvSpPr>
        <p:spPr>
          <a:xfrm>
            <a:off x="457200" y="2307372"/>
            <a:ext cx="1905000" cy="4401205"/>
          </a:xfrm>
          <a:prstGeom prst="rect">
            <a:avLst/>
          </a:prstGeom>
          <a:noFill/>
          <a:ln w="57150">
            <a:solidFill>
              <a:schemeClr val="accent1"/>
            </a:solidFill>
          </a:ln>
        </p:spPr>
        <p:txBody>
          <a:bodyPr wrap="square" rtlCol="0">
            <a:spAutoFit/>
          </a:bodyPr>
          <a:lstStyle/>
          <a:p>
            <a:r>
              <a:rPr lang="en-US" sz="2000" dirty="0"/>
              <a:t>“For a son dishonors his father, a daughter rises up against her mother, a daughter-in-law against her mother-in-law—a man’s enemies are the members of his own household” (7:6)</a:t>
            </a:r>
          </a:p>
        </p:txBody>
      </p:sp>
      <p:sp>
        <p:nvSpPr>
          <p:cNvPr id="5" name="TextBox 4">
            <a:extLst>
              <a:ext uri="{FF2B5EF4-FFF2-40B4-BE49-F238E27FC236}">
                <a16:creationId xmlns:a16="http://schemas.microsoft.com/office/drawing/2014/main" id="{AE8F3936-B4FB-A44F-97BA-AC4128B12667}"/>
              </a:ext>
            </a:extLst>
          </p:cNvPr>
          <p:cNvSpPr txBox="1"/>
          <p:nvPr/>
        </p:nvSpPr>
        <p:spPr>
          <a:xfrm>
            <a:off x="3130826" y="2357527"/>
            <a:ext cx="4800600" cy="1631216"/>
          </a:xfrm>
          <a:prstGeom prst="rect">
            <a:avLst/>
          </a:prstGeom>
          <a:noFill/>
          <a:ln w="57150">
            <a:solidFill>
              <a:schemeClr val="tx1"/>
            </a:solidFill>
          </a:ln>
        </p:spPr>
        <p:txBody>
          <a:bodyPr wrap="square" rtlCol="0">
            <a:spAutoFit/>
          </a:bodyPr>
          <a:lstStyle/>
          <a:p>
            <a:r>
              <a:rPr lang="en-US" sz="2000" dirty="0"/>
              <a:t>“35 For I have come to set a man against his father, and a daughter against her mother, and a daughter-in-law against her mother-in-law. 36 And a person's enemies will be those of his own household” (Mt. 10:35-36)</a:t>
            </a:r>
          </a:p>
        </p:txBody>
      </p:sp>
      <p:sp>
        <p:nvSpPr>
          <p:cNvPr id="6" name="TextBox 5">
            <a:extLst>
              <a:ext uri="{FF2B5EF4-FFF2-40B4-BE49-F238E27FC236}">
                <a16:creationId xmlns:a16="http://schemas.microsoft.com/office/drawing/2014/main" id="{D5D6FA11-91BA-F143-BE58-795932D7A5C8}"/>
              </a:ext>
            </a:extLst>
          </p:cNvPr>
          <p:cNvSpPr txBox="1"/>
          <p:nvPr/>
        </p:nvSpPr>
        <p:spPr>
          <a:xfrm>
            <a:off x="3130826" y="4354086"/>
            <a:ext cx="4800600" cy="1938992"/>
          </a:xfrm>
          <a:prstGeom prst="rect">
            <a:avLst/>
          </a:prstGeom>
          <a:noFill/>
          <a:ln w="57150">
            <a:solidFill>
              <a:schemeClr val="tx1"/>
            </a:solidFill>
          </a:ln>
        </p:spPr>
        <p:txBody>
          <a:bodyPr wrap="square" rtlCol="0">
            <a:spAutoFit/>
          </a:bodyPr>
          <a:lstStyle/>
          <a:p>
            <a:r>
              <a:rPr lang="en-US" sz="2000" dirty="0"/>
              <a:t>“They will be divided, father against son and son against father, mother against daughter and daughter against mother, mother-in-law against her daughter-in-law and daughter-in-law against mother-in-law.” (Lk. 22:53)</a:t>
            </a:r>
          </a:p>
        </p:txBody>
      </p:sp>
    </p:spTree>
    <p:extLst>
      <p:ext uri="{BB962C8B-B14F-4D97-AF65-F5344CB8AC3E}">
        <p14:creationId xmlns:p14="http://schemas.microsoft.com/office/powerpoint/2010/main" val="160117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83593-EC56-2944-8E2B-FB4F7625C068}"/>
              </a:ext>
            </a:extLst>
          </p:cNvPr>
          <p:cNvSpPr>
            <a:spLocks noGrp="1"/>
          </p:cNvSpPr>
          <p:nvPr>
            <p:ph type="title"/>
          </p:nvPr>
        </p:nvSpPr>
        <p:spPr/>
        <p:txBody>
          <a:bodyPr/>
          <a:lstStyle/>
          <a:p>
            <a:r>
              <a:rPr lang="en-US" dirty="0"/>
              <a:t>Three oracles (messages) </a:t>
            </a:r>
          </a:p>
        </p:txBody>
      </p:sp>
      <p:sp>
        <p:nvSpPr>
          <p:cNvPr id="3" name="Content Placeholder 2">
            <a:extLst>
              <a:ext uri="{FF2B5EF4-FFF2-40B4-BE49-F238E27FC236}">
                <a16:creationId xmlns:a16="http://schemas.microsoft.com/office/drawing/2014/main" id="{E9F1CD9F-7577-5D44-A251-9EBFD8C1110C}"/>
              </a:ext>
            </a:extLst>
          </p:cNvPr>
          <p:cNvSpPr>
            <a:spLocks noGrp="1"/>
          </p:cNvSpPr>
          <p:nvPr>
            <p:ph idx="1"/>
          </p:nvPr>
        </p:nvSpPr>
        <p:spPr>
          <a:xfrm>
            <a:off x="228600" y="1600201"/>
            <a:ext cx="8458200" cy="4800600"/>
          </a:xfrm>
        </p:spPr>
        <p:txBody>
          <a:bodyPr/>
          <a:lstStyle/>
          <a:p>
            <a:pPr marL="633222" indent="-514350">
              <a:buFont typeface="+mj-lt"/>
              <a:buAutoNum type="arabicPeriod"/>
            </a:pPr>
            <a:r>
              <a:rPr lang="en-US" sz="2400" dirty="0"/>
              <a:t>“</a:t>
            </a:r>
            <a:r>
              <a:rPr lang="en-US" sz="2400" b="1" dirty="0"/>
              <a:t>Hear and listen</a:t>
            </a:r>
            <a:r>
              <a:rPr lang="en-US" sz="2400" dirty="0"/>
              <a:t>” --- the coming judgment on Israel and Judah with a promise of restoration (1:1-2:3)</a:t>
            </a:r>
          </a:p>
          <a:p>
            <a:pPr marL="633222" indent="-514350">
              <a:buFont typeface="+mj-lt"/>
              <a:buAutoNum type="arabicPeriod"/>
            </a:pPr>
            <a:r>
              <a:rPr lang="en-US" sz="2400" dirty="0"/>
              <a:t>“</a:t>
            </a:r>
            <a:r>
              <a:rPr lang="en-US" sz="2400" b="1" dirty="0"/>
              <a:t>Hear” </a:t>
            </a:r>
            <a:r>
              <a:rPr lang="en-US" sz="2400" dirty="0"/>
              <a:t>--- God’s condemnation of Israel with a glimpse of future hope (3:1-5:15)</a:t>
            </a:r>
          </a:p>
          <a:p>
            <a:pPr marL="633222" indent="-514350">
              <a:buFont typeface="+mj-lt"/>
              <a:buAutoNum type="arabicPeriod"/>
            </a:pPr>
            <a:r>
              <a:rPr lang="en-US" sz="2400" b="1" dirty="0"/>
              <a:t>“Hear” </a:t>
            </a:r>
            <a:r>
              <a:rPr lang="en-US" sz="2400" dirty="0"/>
              <a:t>--- God’s indictment of Israel, with a plea for repentance and promise of forgiveness (6:1-7:20)</a:t>
            </a:r>
            <a:endParaRPr lang="en-US" sz="2400" b="1" dirty="0"/>
          </a:p>
          <a:p>
            <a:pPr marL="118872" indent="0">
              <a:buNone/>
            </a:pPr>
            <a:endParaRPr lang="en-US" dirty="0"/>
          </a:p>
          <a:p>
            <a:pPr>
              <a:buFont typeface="Wingdings" pitchFamily="2" charset="2"/>
              <a:buChar char="v"/>
            </a:pPr>
            <a:r>
              <a:rPr lang="en-US" sz="2400" dirty="0"/>
              <a:t>God’s answer --- a message of hope: “</a:t>
            </a:r>
            <a:r>
              <a:rPr lang="en-US" sz="2400" i="1" dirty="0"/>
              <a:t>As in the days when you came out of the land of Egypt, I will show them marvelous things</a:t>
            </a:r>
            <a:r>
              <a:rPr lang="en-US" sz="2400" dirty="0"/>
              <a:t>” (7:15)</a:t>
            </a:r>
          </a:p>
        </p:txBody>
      </p:sp>
    </p:spTree>
    <p:extLst>
      <p:ext uri="{BB962C8B-B14F-4D97-AF65-F5344CB8AC3E}">
        <p14:creationId xmlns:p14="http://schemas.microsoft.com/office/powerpoint/2010/main" val="3669605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F46A-FE73-3245-9852-4D2FC9D07CE6}"/>
              </a:ext>
            </a:extLst>
          </p:cNvPr>
          <p:cNvSpPr>
            <a:spLocks noGrp="1"/>
          </p:cNvSpPr>
          <p:nvPr>
            <p:ph type="title"/>
          </p:nvPr>
        </p:nvSpPr>
        <p:spPr/>
        <p:txBody>
          <a:bodyPr/>
          <a:lstStyle/>
          <a:p>
            <a:r>
              <a:rPr lang="en-US"/>
              <a:t>Brief Outline</a:t>
            </a:r>
          </a:p>
        </p:txBody>
      </p:sp>
      <p:sp>
        <p:nvSpPr>
          <p:cNvPr id="3" name="Content Placeholder 2">
            <a:extLst>
              <a:ext uri="{FF2B5EF4-FFF2-40B4-BE49-F238E27FC236}">
                <a16:creationId xmlns:a16="http://schemas.microsoft.com/office/drawing/2014/main" id="{DABDF4EA-0688-5442-9EA3-E37A0BD8FA1E}"/>
              </a:ext>
            </a:extLst>
          </p:cNvPr>
          <p:cNvSpPr>
            <a:spLocks noGrp="1"/>
          </p:cNvSpPr>
          <p:nvPr>
            <p:ph idx="1"/>
          </p:nvPr>
        </p:nvSpPr>
        <p:spPr>
          <a:xfrm>
            <a:off x="228600" y="1676400"/>
            <a:ext cx="8915400" cy="4724401"/>
          </a:xfrm>
        </p:spPr>
        <p:txBody>
          <a:bodyPr/>
          <a:lstStyle/>
          <a:p>
            <a:pPr marL="633222" indent="-514350">
              <a:buFont typeface="+mj-lt"/>
              <a:buAutoNum type="romanUcPeriod"/>
            </a:pPr>
            <a:r>
              <a:rPr lang="en-US" sz="2400" b="1" dirty="0"/>
              <a:t>A pronouncement of judgment on Israel and Judah (1:1-2:13)  </a:t>
            </a:r>
          </a:p>
          <a:p>
            <a:pPr marL="411480" lvl="1" indent="0">
              <a:buNone/>
            </a:pPr>
            <a:endParaRPr lang="en-US" sz="2000" b="1" dirty="0"/>
          </a:p>
          <a:p>
            <a:pPr marL="411480" lvl="1" indent="0">
              <a:buNone/>
            </a:pPr>
            <a:endParaRPr lang="en-US" sz="2400" b="1" i="1" dirty="0"/>
          </a:p>
          <a:p>
            <a:pPr marL="411480" lvl="1" indent="0">
              <a:buNone/>
            </a:pPr>
            <a:endParaRPr lang="en-US" sz="2000" dirty="0"/>
          </a:p>
          <a:p>
            <a:pPr marL="118872" indent="0">
              <a:buNone/>
            </a:pPr>
            <a:endParaRPr lang="en-US" sz="2400" dirty="0"/>
          </a:p>
        </p:txBody>
      </p:sp>
      <p:sp>
        <p:nvSpPr>
          <p:cNvPr id="5" name="TextBox 4">
            <a:extLst>
              <a:ext uri="{FF2B5EF4-FFF2-40B4-BE49-F238E27FC236}">
                <a16:creationId xmlns:a16="http://schemas.microsoft.com/office/drawing/2014/main" id="{001A098E-2947-054E-A017-E03D4A2B3373}"/>
              </a:ext>
            </a:extLst>
          </p:cNvPr>
          <p:cNvSpPr txBox="1"/>
          <p:nvPr/>
        </p:nvSpPr>
        <p:spPr>
          <a:xfrm>
            <a:off x="228600" y="2286000"/>
            <a:ext cx="8686800" cy="2554545"/>
          </a:xfrm>
          <a:prstGeom prst="rect">
            <a:avLst/>
          </a:prstGeom>
          <a:noFill/>
          <a:ln w="38100">
            <a:solidFill>
              <a:schemeClr val="accent1"/>
            </a:solidFill>
          </a:ln>
        </p:spPr>
        <p:txBody>
          <a:bodyPr wrap="square" rtlCol="0">
            <a:spAutoFit/>
          </a:bodyPr>
          <a:lstStyle/>
          <a:p>
            <a:r>
              <a:rPr lang="en-US" sz="2000" dirty="0"/>
              <a:t>“…let the Lord be a witness against you (1:2)…And the mountains will melt under Him, and the valleys will split open (4a)…And this is for the transgression of Jacob and for the sins of the house of Israel (5a)…I will make </a:t>
            </a:r>
            <a:r>
              <a:rPr lang="en-US" sz="2000" b="1" dirty="0"/>
              <a:t>Samaria</a:t>
            </a:r>
            <a:r>
              <a:rPr lang="en-US" sz="2000" dirty="0"/>
              <a:t> a heap in the open country (6)…all her carved items shall be beaten to pieces…all her idols I will lay waste (7a)…For her wound is incurable, and it has come to Judah; it has reached to the gate of my people, to </a:t>
            </a:r>
            <a:r>
              <a:rPr lang="en-US" sz="2000" b="1" dirty="0"/>
              <a:t>Jerusalem</a:t>
            </a:r>
            <a:r>
              <a:rPr lang="en-US" sz="2000" dirty="0"/>
              <a:t> (9) . .Woe to those (any) who devise wickedness (2:1)….Therefore thus says the Lord; behold, against this family I am devising disaster, from which you cannot remove your necks…” (2:3).  </a:t>
            </a:r>
          </a:p>
        </p:txBody>
      </p:sp>
      <p:sp>
        <p:nvSpPr>
          <p:cNvPr id="6" name="TextBox 5">
            <a:extLst>
              <a:ext uri="{FF2B5EF4-FFF2-40B4-BE49-F238E27FC236}">
                <a16:creationId xmlns:a16="http://schemas.microsoft.com/office/drawing/2014/main" id="{69E2C378-039C-B748-B256-58C4B64E447B}"/>
              </a:ext>
            </a:extLst>
          </p:cNvPr>
          <p:cNvSpPr txBox="1"/>
          <p:nvPr/>
        </p:nvSpPr>
        <p:spPr>
          <a:xfrm>
            <a:off x="228600" y="5029199"/>
            <a:ext cx="8686800" cy="1631216"/>
          </a:xfrm>
          <a:prstGeom prst="rect">
            <a:avLst/>
          </a:prstGeom>
          <a:noFill/>
          <a:ln w="38100">
            <a:solidFill>
              <a:schemeClr val="tx1"/>
            </a:solidFill>
          </a:ln>
        </p:spPr>
        <p:txBody>
          <a:bodyPr wrap="square" rtlCol="0">
            <a:spAutoFit/>
          </a:bodyPr>
          <a:lstStyle/>
          <a:p>
            <a:r>
              <a:rPr lang="en-US" sz="2000"/>
              <a:t>“I will surely assemble all of you, O Jacob; I will gather the remnant of Israel; I will set them together like sheep in a fold, like a flock in its pasture, a noisy multitude of men.  He who opens up the breach goes up before them; they break through and pass the gate, going out by it.  Their king passes on before them, the Lord at their head” (2:12-13)</a:t>
            </a:r>
          </a:p>
        </p:txBody>
      </p:sp>
    </p:spTree>
    <p:extLst>
      <p:ext uri="{BB962C8B-B14F-4D97-AF65-F5344CB8AC3E}">
        <p14:creationId xmlns:p14="http://schemas.microsoft.com/office/powerpoint/2010/main" val="264724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F46A-FE73-3245-9852-4D2FC9D07CE6}"/>
              </a:ext>
            </a:extLst>
          </p:cNvPr>
          <p:cNvSpPr>
            <a:spLocks noGrp="1"/>
          </p:cNvSpPr>
          <p:nvPr>
            <p:ph type="title"/>
          </p:nvPr>
        </p:nvSpPr>
        <p:spPr/>
        <p:txBody>
          <a:bodyPr/>
          <a:lstStyle/>
          <a:p>
            <a:r>
              <a:rPr lang="en-US"/>
              <a:t>Brief Outline</a:t>
            </a:r>
          </a:p>
        </p:txBody>
      </p:sp>
      <p:sp>
        <p:nvSpPr>
          <p:cNvPr id="3" name="Content Placeholder 2">
            <a:extLst>
              <a:ext uri="{FF2B5EF4-FFF2-40B4-BE49-F238E27FC236}">
                <a16:creationId xmlns:a16="http://schemas.microsoft.com/office/drawing/2014/main" id="{DABDF4EA-0688-5442-9EA3-E37A0BD8FA1E}"/>
              </a:ext>
            </a:extLst>
          </p:cNvPr>
          <p:cNvSpPr>
            <a:spLocks noGrp="1"/>
          </p:cNvSpPr>
          <p:nvPr>
            <p:ph idx="1"/>
          </p:nvPr>
        </p:nvSpPr>
        <p:spPr>
          <a:xfrm>
            <a:off x="0" y="1524000"/>
            <a:ext cx="9144000" cy="5178551"/>
          </a:xfrm>
        </p:spPr>
        <p:txBody>
          <a:bodyPr/>
          <a:lstStyle/>
          <a:p>
            <a:pPr marL="633222" indent="-514350">
              <a:buFont typeface="+mj-lt"/>
              <a:buAutoNum type="romanUcPeriod" startAt="2"/>
            </a:pPr>
            <a:r>
              <a:rPr lang="en-US" sz="2400" b="1" dirty="0"/>
              <a:t>A contrast of kingdoms: the denunciation of their sins and judgment followed by restoration and the coming of Messiah (a new kingdom) (3:1-5:15)</a:t>
            </a:r>
          </a:p>
          <a:p>
            <a:pPr marL="411480" lvl="1" indent="0">
              <a:buNone/>
            </a:pPr>
            <a:r>
              <a:rPr lang="en-US" sz="2000" dirty="0"/>
              <a:t>	</a:t>
            </a:r>
          </a:p>
          <a:p>
            <a:pPr marL="411480" lvl="1" indent="0">
              <a:buNone/>
            </a:pPr>
            <a:endParaRPr lang="en-US" sz="2000" dirty="0"/>
          </a:p>
          <a:p>
            <a:pPr marL="118872" indent="0">
              <a:buNone/>
            </a:pPr>
            <a:endParaRPr lang="en-US" sz="2400" dirty="0"/>
          </a:p>
        </p:txBody>
      </p:sp>
      <p:sp>
        <p:nvSpPr>
          <p:cNvPr id="4" name="TextBox 3">
            <a:extLst>
              <a:ext uri="{FF2B5EF4-FFF2-40B4-BE49-F238E27FC236}">
                <a16:creationId xmlns:a16="http://schemas.microsoft.com/office/drawing/2014/main" id="{D41CC484-C77B-D949-9C2A-7D7890E80A47}"/>
              </a:ext>
            </a:extLst>
          </p:cNvPr>
          <p:cNvSpPr txBox="1"/>
          <p:nvPr/>
        </p:nvSpPr>
        <p:spPr>
          <a:xfrm>
            <a:off x="240708" y="4455782"/>
            <a:ext cx="8686800" cy="2246769"/>
          </a:xfrm>
          <a:prstGeom prst="rect">
            <a:avLst/>
          </a:prstGeom>
          <a:noFill/>
          <a:ln w="57150">
            <a:solidFill>
              <a:schemeClr val="tx1"/>
            </a:solidFill>
          </a:ln>
        </p:spPr>
        <p:txBody>
          <a:bodyPr wrap="square" rtlCol="0">
            <a:spAutoFit/>
          </a:bodyPr>
          <a:lstStyle/>
          <a:p>
            <a:r>
              <a:rPr lang="en-US" sz="2000"/>
              <a:t>“Then the remnant of Jacob shall be in the midst of many peoples like dew from the Lord, like showers on the grass, which delay not for a man nor wait for the children of man. 8 And the remnant of Jacob shall be among the nations, in the midst of many peoples, like a lion among the beasts of the forest, like a young lion among the flocks of sheep, which, when it goes through, treads down and tears in pieces, and there is none to deliver. 9 Your hand shall be lifted up over your adversaries, and all your enemies shall be cut off” (5:7-9)</a:t>
            </a:r>
          </a:p>
        </p:txBody>
      </p:sp>
      <p:sp>
        <p:nvSpPr>
          <p:cNvPr id="5" name="TextBox 4">
            <a:extLst>
              <a:ext uri="{FF2B5EF4-FFF2-40B4-BE49-F238E27FC236}">
                <a16:creationId xmlns:a16="http://schemas.microsoft.com/office/drawing/2014/main" id="{E2FC9F3A-9562-314F-86EC-60BEB1D2275B}"/>
              </a:ext>
            </a:extLst>
          </p:cNvPr>
          <p:cNvSpPr txBox="1"/>
          <p:nvPr/>
        </p:nvSpPr>
        <p:spPr>
          <a:xfrm>
            <a:off x="240708" y="2815344"/>
            <a:ext cx="8686800" cy="1323439"/>
          </a:xfrm>
          <a:prstGeom prst="rect">
            <a:avLst/>
          </a:prstGeom>
          <a:noFill/>
          <a:ln w="57150">
            <a:solidFill>
              <a:srgbClr val="FFC000"/>
            </a:solidFill>
          </a:ln>
        </p:spPr>
        <p:txBody>
          <a:bodyPr wrap="square" rtlCol="0">
            <a:spAutoFit/>
          </a:bodyPr>
          <a:lstStyle/>
          <a:p>
            <a:r>
              <a:rPr lang="en-US" sz="2000"/>
              <a:t>“And I said; Hear, your heads of Jacob and rulers of the house of Israel! Is it not for you to know justice? --- you who hate the good and love the evil…Then they will cry to the Lord, but he will not answer them; he will hide his face from them at that time, because they have made their deeds evil (3:1-4)…</a:t>
            </a:r>
          </a:p>
        </p:txBody>
      </p:sp>
    </p:spTree>
    <p:extLst>
      <p:ext uri="{BB962C8B-B14F-4D97-AF65-F5344CB8AC3E}">
        <p14:creationId xmlns:p14="http://schemas.microsoft.com/office/powerpoint/2010/main" val="112505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F46A-FE73-3245-9852-4D2FC9D07CE6}"/>
              </a:ext>
            </a:extLst>
          </p:cNvPr>
          <p:cNvSpPr>
            <a:spLocks noGrp="1"/>
          </p:cNvSpPr>
          <p:nvPr>
            <p:ph type="title"/>
          </p:nvPr>
        </p:nvSpPr>
        <p:spPr/>
        <p:txBody>
          <a:bodyPr/>
          <a:lstStyle/>
          <a:p>
            <a:r>
              <a:rPr lang="en-US"/>
              <a:t>Brief Outline</a:t>
            </a:r>
          </a:p>
        </p:txBody>
      </p:sp>
      <p:sp>
        <p:nvSpPr>
          <p:cNvPr id="3" name="Content Placeholder 2">
            <a:extLst>
              <a:ext uri="{FF2B5EF4-FFF2-40B4-BE49-F238E27FC236}">
                <a16:creationId xmlns:a16="http://schemas.microsoft.com/office/drawing/2014/main" id="{DABDF4EA-0688-5442-9EA3-E37A0BD8FA1E}"/>
              </a:ext>
            </a:extLst>
          </p:cNvPr>
          <p:cNvSpPr>
            <a:spLocks noGrp="1"/>
          </p:cNvSpPr>
          <p:nvPr>
            <p:ph idx="1"/>
          </p:nvPr>
        </p:nvSpPr>
        <p:spPr>
          <a:xfrm>
            <a:off x="76200" y="1524000"/>
            <a:ext cx="9067800" cy="5178551"/>
          </a:xfrm>
        </p:spPr>
        <p:txBody>
          <a:bodyPr/>
          <a:lstStyle/>
          <a:p>
            <a:pPr marL="925830" lvl="1" indent="-514350">
              <a:buFont typeface="+mj-lt"/>
              <a:buAutoNum type="romanUcPeriod" startAt="3"/>
            </a:pPr>
            <a:r>
              <a:rPr lang="en-US" sz="2400" b="1" dirty="0"/>
              <a:t>A case against sin - divine punishment followed by divine mercy and a bright future</a:t>
            </a:r>
            <a:r>
              <a:rPr lang="en-US" sz="2400" dirty="0"/>
              <a:t> (6:1-7:20)	</a:t>
            </a:r>
          </a:p>
          <a:p>
            <a:pPr marL="411480" lvl="1" indent="0">
              <a:buNone/>
            </a:pPr>
            <a:r>
              <a:rPr lang="en-US" sz="2400" b="1" i="1" dirty="0"/>
              <a:t>	</a:t>
            </a:r>
          </a:p>
          <a:p>
            <a:pPr marL="411480" lvl="1" indent="0">
              <a:buNone/>
            </a:pPr>
            <a:endParaRPr lang="en-US" sz="2000" dirty="0"/>
          </a:p>
          <a:p>
            <a:pPr marL="118872" indent="0">
              <a:buNone/>
            </a:pPr>
            <a:endParaRPr lang="en-US" sz="2400" dirty="0"/>
          </a:p>
        </p:txBody>
      </p:sp>
      <p:sp>
        <p:nvSpPr>
          <p:cNvPr id="4" name="TextBox 3">
            <a:extLst>
              <a:ext uri="{FF2B5EF4-FFF2-40B4-BE49-F238E27FC236}">
                <a16:creationId xmlns:a16="http://schemas.microsoft.com/office/drawing/2014/main" id="{D41CC484-C77B-D949-9C2A-7D7890E80A47}"/>
              </a:ext>
            </a:extLst>
          </p:cNvPr>
          <p:cNvSpPr txBox="1"/>
          <p:nvPr/>
        </p:nvSpPr>
        <p:spPr>
          <a:xfrm>
            <a:off x="381000" y="2438400"/>
            <a:ext cx="8534400" cy="2246769"/>
          </a:xfrm>
          <a:prstGeom prst="rect">
            <a:avLst/>
          </a:prstGeom>
          <a:noFill/>
          <a:ln w="57150">
            <a:solidFill>
              <a:schemeClr val="accent1"/>
            </a:solidFill>
          </a:ln>
        </p:spPr>
        <p:txBody>
          <a:bodyPr wrap="square" rtlCol="0">
            <a:spAutoFit/>
          </a:bodyPr>
          <a:lstStyle/>
          <a:p>
            <a:r>
              <a:rPr lang="en-US" sz="2000" dirty="0"/>
              <a:t>“Hear what the Lord says: Arise, </a:t>
            </a:r>
            <a:r>
              <a:rPr lang="en-US" sz="2000" b="1" dirty="0"/>
              <a:t>plead your case </a:t>
            </a:r>
            <a:r>
              <a:rPr lang="en-US" sz="2000" dirty="0"/>
              <a:t>before the mountains , and let the hills hear your voice…for </a:t>
            </a:r>
            <a:r>
              <a:rPr lang="en-US" sz="2000" b="1" dirty="0"/>
              <a:t>the Lord has an indictment against his people</a:t>
            </a:r>
            <a:r>
              <a:rPr lang="en-US" sz="2000" dirty="0"/>
              <a:t>, and he will contend with Israel…”With what shall I come before the Lord, and bow myself before God on high? Shall I come before him with burnt offerings, with calves a year old? Will the Lord be pleased with thousands of rams, with ten thousands of rivers of oil? Shall I give my firstborn for my transgression, the fruit of my body for the sin of my soul?”” (6:1-7)</a:t>
            </a:r>
          </a:p>
        </p:txBody>
      </p:sp>
      <p:sp>
        <p:nvSpPr>
          <p:cNvPr id="5" name="TextBox 4">
            <a:extLst>
              <a:ext uri="{FF2B5EF4-FFF2-40B4-BE49-F238E27FC236}">
                <a16:creationId xmlns:a16="http://schemas.microsoft.com/office/drawing/2014/main" id="{A8A25867-04F9-FB47-84E0-86554BDA05C5}"/>
              </a:ext>
            </a:extLst>
          </p:cNvPr>
          <p:cNvSpPr txBox="1"/>
          <p:nvPr/>
        </p:nvSpPr>
        <p:spPr>
          <a:xfrm>
            <a:off x="381000" y="4800600"/>
            <a:ext cx="8534400" cy="1941146"/>
          </a:xfrm>
          <a:prstGeom prst="rect">
            <a:avLst/>
          </a:prstGeom>
          <a:noFill/>
          <a:ln w="57150">
            <a:solidFill>
              <a:schemeClr val="tx1"/>
            </a:solidFill>
          </a:ln>
        </p:spPr>
        <p:txBody>
          <a:bodyPr wrap="square" rtlCol="0">
            <a:spAutoFit/>
          </a:bodyPr>
          <a:lstStyle/>
          <a:p>
            <a:r>
              <a:rPr lang="en-US" sz="2000"/>
              <a:t>“Who is a God like you, pardoning iniquity and passing over transgression for the remnant of his inheritance? He does not retain his anger forever, because he delights in steadfast love. 19 He will again have compassion on us; he will tread our iniquities underfoot. You will cast all our sins into the depths of the sea.20 You will show faithfulness to Jacob and steadfast love to Abraham, as you have sworn to our fathers from the days of old.” (7:18-20; cf. Gen. 12:1-3)</a:t>
            </a:r>
          </a:p>
        </p:txBody>
      </p:sp>
    </p:spTree>
    <p:extLst>
      <p:ext uri="{BB962C8B-B14F-4D97-AF65-F5344CB8AC3E}">
        <p14:creationId xmlns:p14="http://schemas.microsoft.com/office/powerpoint/2010/main" val="389184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Micah</a:t>
            </a:r>
          </a:p>
        </p:txBody>
      </p:sp>
      <p:sp>
        <p:nvSpPr>
          <p:cNvPr id="3" name="Content Placeholder 2"/>
          <p:cNvSpPr>
            <a:spLocks noGrp="1"/>
          </p:cNvSpPr>
          <p:nvPr>
            <p:ph idx="1"/>
          </p:nvPr>
        </p:nvSpPr>
        <p:spPr>
          <a:xfrm>
            <a:off x="762000" y="13716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648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2959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cxnSp>
        <p:nvCxnSpPr>
          <p:cNvPr id="64" name="Straight Connector 63"/>
          <p:cNvCxnSpPr/>
          <p:nvPr/>
        </p:nvCxnSpPr>
        <p:spPr>
          <a:xfrm rot="5400000">
            <a:off x="4267200" y="2895600"/>
            <a:ext cx="32004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15" name="TextBox 114"/>
          <p:cNvSpPr txBox="1"/>
          <p:nvPr/>
        </p:nvSpPr>
        <p:spPr>
          <a:xfrm>
            <a:off x="1447800" y="4038600"/>
            <a:ext cx="1447800" cy="615553"/>
          </a:xfrm>
          <a:prstGeom prst="rect">
            <a:avLst/>
          </a:prstGeom>
          <a:noFill/>
        </p:spPr>
        <p:txBody>
          <a:bodyPr wrap="square" rtlCol="0">
            <a:spAutoFit/>
          </a:bodyPr>
          <a:lstStyle/>
          <a:p>
            <a:r>
              <a:rPr lang="en-US"/>
              <a:t>      </a:t>
            </a:r>
            <a:r>
              <a:rPr lang="en-US" sz="1600"/>
              <a:t>Chapters</a:t>
            </a:r>
          </a:p>
          <a:p>
            <a:r>
              <a:rPr lang="en-US" sz="1600"/>
              <a:t>            1-2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sp>
        <p:nvSpPr>
          <p:cNvPr id="44" name="TextBox 43"/>
          <p:cNvSpPr txBox="1"/>
          <p:nvPr/>
        </p:nvSpPr>
        <p:spPr>
          <a:xfrm>
            <a:off x="4038600" y="3733800"/>
            <a:ext cx="1143000" cy="892552"/>
          </a:xfrm>
          <a:prstGeom prst="rect">
            <a:avLst/>
          </a:prstGeom>
          <a:noFill/>
        </p:spPr>
        <p:txBody>
          <a:bodyPr wrap="square" rtlCol="0">
            <a:spAutoFit/>
          </a:bodyPr>
          <a:lstStyle/>
          <a:p>
            <a:r>
              <a:rPr lang="en-US"/>
              <a:t>                </a:t>
            </a:r>
            <a:br>
              <a:rPr lang="en-US"/>
            </a:br>
            <a:r>
              <a:rPr lang="en-US"/>
              <a:t>   </a:t>
            </a:r>
            <a:r>
              <a:rPr lang="en-US" sz="1600"/>
              <a:t>Chapters</a:t>
            </a:r>
          </a:p>
          <a:p>
            <a:r>
              <a:rPr lang="en-US" sz="1600"/>
              <a:t>       3-5</a:t>
            </a:r>
          </a:p>
        </p:txBody>
      </p:sp>
      <p:cxnSp>
        <p:nvCxnSpPr>
          <p:cNvPr id="67" name="Straight Connector 66"/>
          <p:cNvCxnSpPr/>
          <p:nvPr/>
        </p:nvCxnSpPr>
        <p:spPr>
          <a:xfrm rot="5400000">
            <a:off x="1943100" y="29337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553200" y="3962400"/>
            <a:ext cx="1447800" cy="584775"/>
          </a:xfrm>
          <a:prstGeom prst="rect">
            <a:avLst/>
          </a:prstGeom>
          <a:noFill/>
        </p:spPr>
        <p:txBody>
          <a:bodyPr wrap="square" rtlCol="0">
            <a:spAutoFit/>
          </a:bodyPr>
          <a:lstStyle/>
          <a:p>
            <a:r>
              <a:rPr lang="en-US" sz="1600"/>
              <a:t>Chapters</a:t>
            </a:r>
          </a:p>
          <a:p>
            <a:r>
              <a:rPr lang="en-US" sz="1600"/>
              <a:t>       6-7</a:t>
            </a:r>
          </a:p>
        </p:txBody>
      </p:sp>
      <p:sp>
        <p:nvSpPr>
          <p:cNvPr id="37" name="TextBox 36"/>
          <p:cNvSpPr txBox="1"/>
          <p:nvPr/>
        </p:nvSpPr>
        <p:spPr>
          <a:xfrm>
            <a:off x="1295400" y="1447800"/>
            <a:ext cx="2461904" cy="584775"/>
          </a:xfrm>
          <a:prstGeom prst="rect">
            <a:avLst/>
          </a:prstGeom>
          <a:noFill/>
        </p:spPr>
        <p:txBody>
          <a:bodyPr wrap="square" rtlCol="0">
            <a:spAutoFit/>
          </a:bodyPr>
          <a:lstStyle/>
          <a:p>
            <a:r>
              <a:rPr lang="en-US" sz="1600">
                <a:latin typeface="Arial Black" pitchFamily="34" charset="0"/>
              </a:rPr>
              <a:t>An Announcement</a:t>
            </a:r>
          </a:p>
          <a:p>
            <a:r>
              <a:rPr lang="en-US" sz="1600">
                <a:latin typeface="Arial Black" pitchFamily="34" charset="0"/>
              </a:rPr>
              <a:t>     of Judgment</a:t>
            </a:r>
          </a:p>
        </p:txBody>
      </p:sp>
      <p:sp>
        <p:nvSpPr>
          <p:cNvPr id="38" name="TextBox 37"/>
          <p:cNvSpPr txBox="1"/>
          <p:nvPr/>
        </p:nvSpPr>
        <p:spPr>
          <a:xfrm>
            <a:off x="1143000" y="1981200"/>
            <a:ext cx="2590800" cy="584775"/>
          </a:xfrm>
          <a:prstGeom prst="rect">
            <a:avLst/>
          </a:prstGeom>
          <a:noFill/>
        </p:spPr>
        <p:txBody>
          <a:bodyPr wrap="square" rtlCol="0">
            <a:spAutoFit/>
          </a:bodyPr>
          <a:lstStyle/>
          <a:p>
            <a:r>
              <a:rPr lang="en-US" sz="1600" b="1" i="1"/>
              <a:t> “Hear, O peoples…Listen,</a:t>
            </a:r>
          </a:p>
          <a:p>
            <a:r>
              <a:rPr lang="en-US" sz="1600" b="1" i="1"/>
              <a:t>           O earth.” (1:2)</a:t>
            </a:r>
          </a:p>
        </p:txBody>
      </p:sp>
      <p:sp>
        <p:nvSpPr>
          <p:cNvPr id="39" name="TextBox 38"/>
          <p:cNvSpPr txBox="1"/>
          <p:nvPr/>
        </p:nvSpPr>
        <p:spPr>
          <a:xfrm>
            <a:off x="1447800" y="2667000"/>
            <a:ext cx="1758930" cy="1323439"/>
          </a:xfrm>
          <a:prstGeom prst="rect">
            <a:avLst/>
          </a:prstGeom>
          <a:noFill/>
        </p:spPr>
        <p:txBody>
          <a:bodyPr wrap="square" rtlCol="0">
            <a:spAutoFit/>
          </a:bodyPr>
          <a:lstStyle/>
          <a:p>
            <a:pPr>
              <a:buFont typeface="Arial" pitchFamily="34" charset="0"/>
              <a:buChar char="•"/>
            </a:pPr>
            <a:r>
              <a:rPr lang="en-US" sz="1600"/>
              <a:t>The capitals will</a:t>
            </a:r>
          </a:p>
          <a:p>
            <a:r>
              <a:rPr lang="en-US" sz="1600"/>
              <a:t>     be destroyed</a:t>
            </a:r>
            <a:br>
              <a:rPr lang="en-US" sz="1600"/>
            </a:br>
            <a:endParaRPr lang="en-US" sz="1600"/>
          </a:p>
          <a:p>
            <a:pPr>
              <a:buFont typeface="Arial" pitchFamily="34" charset="0"/>
              <a:buChar char="•"/>
            </a:pPr>
            <a:r>
              <a:rPr lang="en-US" sz="1600"/>
              <a:t>    Reasons for     </a:t>
            </a:r>
            <a:br>
              <a:rPr lang="en-US" sz="1600"/>
            </a:br>
            <a:r>
              <a:rPr lang="en-US" sz="1600"/>
              <a:t>        judgment</a:t>
            </a:r>
          </a:p>
        </p:txBody>
      </p:sp>
      <p:sp>
        <p:nvSpPr>
          <p:cNvPr id="43" name="TextBox 42"/>
          <p:cNvSpPr txBox="1"/>
          <p:nvPr/>
        </p:nvSpPr>
        <p:spPr>
          <a:xfrm>
            <a:off x="3886200" y="1447800"/>
            <a:ext cx="1751826" cy="584775"/>
          </a:xfrm>
          <a:prstGeom prst="rect">
            <a:avLst/>
          </a:prstGeom>
          <a:noFill/>
        </p:spPr>
        <p:txBody>
          <a:bodyPr wrap="square" rtlCol="0">
            <a:spAutoFit/>
          </a:bodyPr>
          <a:lstStyle/>
          <a:p>
            <a:r>
              <a:rPr lang="en-US" sz="1600">
                <a:latin typeface="Arial Black" pitchFamily="34" charset="0"/>
              </a:rPr>
              <a:t>A Contrast of </a:t>
            </a:r>
          </a:p>
          <a:p>
            <a:r>
              <a:rPr lang="en-US" sz="1600">
                <a:latin typeface="Arial Black" pitchFamily="34" charset="0"/>
              </a:rPr>
              <a:t>   Kingdoms</a:t>
            </a:r>
          </a:p>
        </p:txBody>
      </p:sp>
      <p:sp>
        <p:nvSpPr>
          <p:cNvPr id="45" name="TextBox 44"/>
          <p:cNvSpPr txBox="1"/>
          <p:nvPr/>
        </p:nvSpPr>
        <p:spPr>
          <a:xfrm>
            <a:off x="3505201" y="1981200"/>
            <a:ext cx="2667000" cy="584775"/>
          </a:xfrm>
          <a:prstGeom prst="rect">
            <a:avLst/>
          </a:prstGeom>
          <a:noFill/>
        </p:spPr>
        <p:txBody>
          <a:bodyPr wrap="square" rtlCol="0">
            <a:spAutoFit/>
          </a:bodyPr>
          <a:lstStyle/>
          <a:p>
            <a:r>
              <a:rPr lang="en-US" sz="1600" i="1"/>
              <a:t>    “</a:t>
            </a:r>
            <a:r>
              <a:rPr lang="en-US" sz="1600" b="1" i="1"/>
              <a:t>Hear now, friends of </a:t>
            </a:r>
          </a:p>
          <a:p>
            <a:r>
              <a:rPr lang="en-US" sz="1600" b="1" i="1"/>
              <a:t>   Jacob And rulers.” (3:1)</a:t>
            </a:r>
          </a:p>
        </p:txBody>
      </p:sp>
      <p:sp>
        <p:nvSpPr>
          <p:cNvPr id="46" name="TextBox 45"/>
          <p:cNvSpPr txBox="1"/>
          <p:nvPr/>
        </p:nvSpPr>
        <p:spPr>
          <a:xfrm>
            <a:off x="3657600" y="2819400"/>
            <a:ext cx="2037108" cy="830997"/>
          </a:xfrm>
          <a:prstGeom prst="rect">
            <a:avLst/>
          </a:prstGeom>
          <a:noFill/>
        </p:spPr>
        <p:txBody>
          <a:bodyPr wrap="square" rtlCol="0">
            <a:spAutoFit/>
          </a:bodyPr>
          <a:lstStyle/>
          <a:p>
            <a:pPr>
              <a:buFont typeface="Arial" pitchFamily="34" charset="0"/>
              <a:buChar char="•"/>
            </a:pPr>
            <a:r>
              <a:rPr lang="en-US" sz="1600"/>
              <a:t>Human corruption</a:t>
            </a:r>
            <a:br>
              <a:rPr lang="en-US" sz="1600"/>
            </a:br>
            <a:endParaRPr lang="en-US" sz="1600"/>
          </a:p>
          <a:p>
            <a:pPr>
              <a:buFont typeface="Arial" pitchFamily="34" charset="0"/>
              <a:buChar char="•"/>
            </a:pPr>
            <a:r>
              <a:rPr lang="en-US" sz="1600"/>
              <a:t>Divine restoration</a:t>
            </a:r>
          </a:p>
        </p:txBody>
      </p:sp>
      <p:sp>
        <p:nvSpPr>
          <p:cNvPr id="47" name="TextBox 46"/>
          <p:cNvSpPr txBox="1"/>
          <p:nvPr/>
        </p:nvSpPr>
        <p:spPr>
          <a:xfrm>
            <a:off x="6096000" y="1447800"/>
            <a:ext cx="2493234" cy="830997"/>
          </a:xfrm>
          <a:prstGeom prst="rect">
            <a:avLst/>
          </a:prstGeom>
          <a:noFill/>
        </p:spPr>
        <p:txBody>
          <a:bodyPr wrap="square" rtlCol="0">
            <a:spAutoFit/>
          </a:bodyPr>
          <a:lstStyle/>
          <a:p>
            <a:r>
              <a:rPr lang="en-US" sz="1600">
                <a:latin typeface="Arial Black" pitchFamily="34" charset="0"/>
              </a:rPr>
              <a:t>A case against Sin </a:t>
            </a:r>
          </a:p>
          <a:p>
            <a:r>
              <a:rPr lang="en-US" sz="1600">
                <a:latin typeface="Arial Black" pitchFamily="34" charset="0"/>
              </a:rPr>
              <a:t> and a Promise of </a:t>
            </a:r>
          </a:p>
          <a:p>
            <a:r>
              <a:rPr lang="en-US" sz="1600">
                <a:latin typeface="Arial Black" pitchFamily="34" charset="0"/>
              </a:rPr>
              <a:t>     Restoration</a:t>
            </a:r>
          </a:p>
        </p:txBody>
      </p:sp>
      <p:sp>
        <p:nvSpPr>
          <p:cNvPr id="48" name="TextBox 47"/>
          <p:cNvSpPr txBox="1"/>
          <p:nvPr/>
        </p:nvSpPr>
        <p:spPr>
          <a:xfrm>
            <a:off x="6096000" y="2209800"/>
            <a:ext cx="2122811" cy="584775"/>
          </a:xfrm>
          <a:prstGeom prst="rect">
            <a:avLst/>
          </a:prstGeom>
          <a:noFill/>
        </p:spPr>
        <p:txBody>
          <a:bodyPr wrap="square" rtlCol="0">
            <a:spAutoFit/>
          </a:bodyPr>
          <a:lstStyle/>
          <a:p>
            <a:r>
              <a:rPr lang="en-US" sz="1600" b="1" i="1"/>
              <a:t>“Hear now what the </a:t>
            </a:r>
          </a:p>
          <a:p>
            <a:r>
              <a:rPr lang="en-US" sz="1600" b="1" i="1"/>
              <a:t>  Lord is saying.” (6:1)</a:t>
            </a:r>
          </a:p>
        </p:txBody>
      </p:sp>
      <p:sp>
        <p:nvSpPr>
          <p:cNvPr id="49" name="TextBox 48"/>
          <p:cNvSpPr txBox="1"/>
          <p:nvPr/>
        </p:nvSpPr>
        <p:spPr>
          <a:xfrm>
            <a:off x="6172200" y="2819400"/>
            <a:ext cx="1962397" cy="1077218"/>
          </a:xfrm>
          <a:prstGeom prst="rect">
            <a:avLst/>
          </a:prstGeom>
          <a:noFill/>
        </p:spPr>
        <p:txBody>
          <a:bodyPr wrap="square" rtlCol="0">
            <a:spAutoFit/>
          </a:bodyPr>
          <a:lstStyle/>
          <a:p>
            <a:pPr>
              <a:buFont typeface="Arial" pitchFamily="34" charset="0"/>
              <a:buChar char="•"/>
            </a:pPr>
            <a:r>
              <a:rPr lang="en-US" sz="1600"/>
              <a:t>God’s indictment</a:t>
            </a:r>
          </a:p>
          <a:p>
            <a:pPr>
              <a:buFont typeface="Arial" pitchFamily="34" charset="0"/>
              <a:buChar char="•"/>
            </a:pPr>
            <a:r>
              <a:rPr lang="en-US" sz="1600"/>
              <a:t>Authentic spiritually</a:t>
            </a:r>
          </a:p>
          <a:p>
            <a:pPr>
              <a:buFont typeface="Arial" pitchFamily="34" charset="0"/>
              <a:buChar char="•"/>
            </a:pPr>
            <a:r>
              <a:rPr lang="en-US" sz="1600"/>
              <a:t>Judah’s sins</a:t>
            </a:r>
          </a:p>
          <a:p>
            <a:pPr>
              <a:buFont typeface="Arial" pitchFamily="34" charset="0"/>
              <a:buChar char="•"/>
            </a:pPr>
            <a:r>
              <a:rPr lang="en-US" sz="1600"/>
              <a:t>Messianic mercy</a:t>
            </a:r>
          </a:p>
        </p:txBody>
      </p:sp>
      <p:sp>
        <p:nvSpPr>
          <p:cNvPr id="50" name="TextBox 49"/>
          <p:cNvSpPr txBox="1"/>
          <p:nvPr/>
        </p:nvSpPr>
        <p:spPr>
          <a:xfrm>
            <a:off x="1219200" y="4648200"/>
            <a:ext cx="7010400" cy="738664"/>
          </a:xfrm>
          <a:prstGeom prst="rect">
            <a:avLst/>
          </a:prstGeom>
          <a:noFill/>
        </p:spPr>
        <p:txBody>
          <a:bodyPr wrap="square" rtlCol="0">
            <a:spAutoFit/>
          </a:bodyPr>
          <a:lstStyle/>
          <a:p>
            <a:r>
              <a:rPr lang="en-US" sz="1400"/>
              <a:t>Micah shows that a true relationship with God is  inextricably linked to how we treat  one another.  He contrasts Judah’s sinful kingdom with God’s </a:t>
            </a:r>
            <a:r>
              <a:rPr lang="en-US" sz="1400" err="1"/>
              <a:t>righteoussness</a:t>
            </a:r>
            <a:r>
              <a:rPr lang="en-US" sz="1400"/>
              <a:t> and just kingdom - one that has Christ as the builder.  </a:t>
            </a:r>
          </a:p>
        </p:txBody>
      </p:sp>
      <p:sp>
        <p:nvSpPr>
          <p:cNvPr id="51" name="TextBox 50"/>
          <p:cNvSpPr txBox="1"/>
          <p:nvPr/>
        </p:nvSpPr>
        <p:spPr>
          <a:xfrm>
            <a:off x="152400" y="4953000"/>
            <a:ext cx="934987" cy="338554"/>
          </a:xfrm>
          <a:prstGeom prst="rect">
            <a:avLst/>
          </a:prstGeom>
          <a:noFill/>
        </p:spPr>
        <p:txBody>
          <a:bodyPr wrap="square" rtlCol="0">
            <a:spAutoFit/>
          </a:bodyPr>
          <a:lstStyle/>
          <a:p>
            <a:r>
              <a:rPr lang="en-US" sz="1600" b="1"/>
              <a:t>   Theme</a:t>
            </a:r>
          </a:p>
        </p:txBody>
      </p:sp>
      <p:sp>
        <p:nvSpPr>
          <p:cNvPr id="52" name="TextBox 51"/>
          <p:cNvSpPr txBox="1"/>
          <p:nvPr/>
        </p:nvSpPr>
        <p:spPr>
          <a:xfrm>
            <a:off x="1066800" y="5334000"/>
            <a:ext cx="7162800" cy="584775"/>
          </a:xfrm>
          <a:prstGeom prst="rect">
            <a:avLst/>
          </a:prstGeom>
          <a:noFill/>
        </p:spPr>
        <p:txBody>
          <a:bodyPr wrap="square" rtlCol="0">
            <a:spAutoFit/>
          </a:bodyPr>
          <a:lstStyle/>
          <a:p>
            <a:r>
              <a:rPr lang="en-US" sz="1600" b="1" i="1"/>
              <a:t>“He has told you. O man, what is good; And what does the Lord require of you  but to do justice, to love kindness, and to walk humbly  with your God?” (6:8)</a:t>
            </a:r>
          </a:p>
        </p:txBody>
      </p:sp>
      <p:sp>
        <p:nvSpPr>
          <p:cNvPr id="58" name="TextBox 57"/>
          <p:cNvSpPr txBox="1"/>
          <p:nvPr/>
        </p:nvSpPr>
        <p:spPr>
          <a:xfrm>
            <a:off x="0" y="5486400"/>
            <a:ext cx="1266961" cy="338554"/>
          </a:xfrm>
          <a:prstGeom prst="rect">
            <a:avLst/>
          </a:prstGeom>
          <a:noFill/>
        </p:spPr>
        <p:txBody>
          <a:bodyPr wrap="square" rtlCol="0">
            <a:spAutoFit/>
          </a:bodyPr>
          <a:lstStyle/>
          <a:p>
            <a:r>
              <a:rPr lang="en-US" sz="1600" b="1"/>
              <a:t>  Key Verse</a:t>
            </a:r>
          </a:p>
        </p:txBody>
      </p:sp>
      <p:sp>
        <p:nvSpPr>
          <p:cNvPr id="59" name="TextBox 58"/>
          <p:cNvSpPr txBox="1"/>
          <p:nvPr/>
        </p:nvSpPr>
        <p:spPr>
          <a:xfrm>
            <a:off x="152400" y="5943600"/>
            <a:ext cx="914400" cy="523220"/>
          </a:xfrm>
          <a:prstGeom prst="rect">
            <a:avLst/>
          </a:prstGeom>
          <a:noFill/>
        </p:spPr>
        <p:txBody>
          <a:bodyPr wrap="square" rtlCol="0">
            <a:spAutoFit/>
          </a:bodyPr>
          <a:lstStyle/>
          <a:p>
            <a:r>
              <a:rPr lang="en-US" sz="1400" b="1"/>
              <a:t>  Christ in</a:t>
            </a:r>
          </a:p>
          <a:p>
            <a:r>
              <a:rPr lang="en-US" sz="1400" b="1"/>
              <a:t>    Micah</a:t>
            </a:r>
          </a:p>
        </p:txBody>
      </p:sp>
      <p:sp>
        <p:nvSpPr>
          <p:cNvPr id="60" name="TextBox 59"/>
          <p:cNvSpPr txBox="1"/>
          <p:nvPr/>
        </p:nvSpPr>
        <p:spPr>
          <a:xfrm>
            <a:off x="1219200" y="5867400"/>
            <a:ext cx="6912470" cy="584775"/>
          </a:xfrm>
          <a:prstGeom prst="rect">
            <a:avLst/>
          </a:prstGeom>
          <a:noFill/>
        </p:spPr>
        <p:txBody>
          <a:bodyPr wrap="square" rtlCol="0">
            <a:spAutoFit/>
          </a:bodyPr>
          <a:lstStyle/>
          <a:p>
            <a:r>
              <a:rPr lang="en-US" sz="1600"/>
              <a:t>Jesus’ birth in Bethlehem is predicted  (5:2); and His righteous reign over all the  </a:t>
            </a:r>
          </a:p>
          <a:p>
            <a:r>
              <a:rPr lang="en-US" sz="1600"/>
              <a:t>                                   earth is described in 2:12-13; 4:1-8; 5:4-5 </a:t>
            </a:r>
          </a:p>
        </p:txBody>
      </p:sp>
      <p:sp>
        <p:nvSpPr>
          <p:cNvPr id="61" name="TextBox 60"/>
          <p:cNvSpPr txBox="1"/>
          <p:nvPr/>
        </p:nvSpPr>
        <p:spPr>
          <a:xfrm>
            <a:off x="0" y="1676400"/>
            <a:ext cx="1263487" cy="1384995"/>
          </a:xfrm>
          <a:prstGeom prst="rect">
            <a:avLst/>
          </a:prstGeom>
          <a:noFill/>
        </p:spPr>
        <p:txBody>
          <a:bodyPr wrap="none" rtlCol="0">
            <a:spAutoFit/>
          </a:bodyPr>
          <a:lstStyle/>
          <a:p>
            <a:r>
              <a:rPr lang="en-US" sz="1400"/>
              <a:t>“</a:t>
            </a:r>
            <a:r>
              <a:rPr lang="en-US" sz="1400" i="1"/>
              <a:t>The days of</a:t>
            </a:r>
          </a:p>
          <a:p>
            <a:r>
              <a:rPr lang="en-US" sz="1400" i="1"/>
              <a:t>Jotham, Ahaz </a:t>
            </a:r>
          </a:p>
          <a:p>
            <a:r>
              <a:rPr lang="en-US" sz="1400" i="1"/>
              <a:t>and Hezekiah</a:t>
            </a:r>
            <a:r>
              <a:rPr lang="en-US" sz="1400"/>
              <a:t>”</a:t>
            </a:r>
          </a:p>
          <a:p>
            <a:r>
              <a:rPr lang="en-US" sz="1400"/>
              <a:t>(1:1)…A period</a:t>
            </a:r>
          </a:p>
          <a:p>
            <a:r>
              <a:rPr lang="en-US" sz="1400"/>
              <a:t>from 750 to</a:t>
            </a:r>
          </a:p>
          <a:p>
            <a:r>
              <a:rPr lang="en-US" sz="1400"/>
              <a:t>    686 BC .</a:t>
            </a:r>
          </a:p>
        </p:txBody>
      </p:sp>
      <p:sp>
        <p:nvSpPr>
          <p:cNvPr id="4" name="TextBox 3">
            <a:extLst>
              <a:ext uri="{FF2B5EF4-FFF2-40B4-BE49-F238E27FC236}">
                <a16:creationId xmlns:a16="http://schemas.microsoft.com/office/drawing/2014/main" id="{AC565B22-0300-C640-901A-59F6A391EC3A}"/>
              </a:ext>
            </a:extLst>
          </p:cNvPr>
          <p:cNvSpPr txBox="1"/>
          <p:nvPr/>
        </p:nvSpPr>
        <p:spPr>
          <a:xfrm>
            <a:off x="6743700" y="414635"/>
            <a:ext cx="1676400" cy="646331"/>
          </a:xfrm>
          <a:prstGeom prst="rect">
            <a:avLst/>
          </a:prstGeom>
          <a:solidFill>
            <a:schemeClr val="accent1"/>
          </a:solidFill>
        </p:spPr>
        <p:txBody>
          <a:bodyPr wrap="square" rtlCol="0">
            <a:spAutoFit/>
          </a:bodyPr>
          <a:lstStyle/>
          <a:p>
            <a:r>
              <a:rPr lang="en-US"/>
              <a:t>“</a:t>
            </a:r>
            <a:r>
              <a:rPr lang="en-US" b="1"/>
              <a:t>Who is like unto Jehovah”</a:t>
            </a:r>
          </a:p>
        </p:txBody>
      </p:sp>
      <p:sp>
        <p:nvSpPr>
          <p:cNvPr id="6" name="TextBox 5">
            <a:extLst>
              <a:ext uri="{FF2B5EF4-FFF2-40B4-BE49-F238E27FC236}">
                <a16:creationId xmlns:a16="http://schemas.microsoft.com/office/drawing/2014/main" id="{34CBC901-66F1-6E4D-9EC3-F60C6EC41F47}"/>
              </a:ext>
            </a:extLst>
          </p:cNvPr>
          <p:cNvSpPr txBox="1"/>
          <p:nvPr/>
        </p:nvSpPr>
        <p:spPr>
          <a:xfrm>
            <a:off x="-76199" y="3194685"/>
            <a:ext cx="1314202" cy="738664"/>
          </a:xfrm>
          <a:prstGeom prst="rect">
            <a:avLst/>
          </a:prstGeom>
          <a:noFill/>
        </p:spPr>
        <p:txBody>
          <a:bodyPr wrap="square" rtlCol="0">
            <a:spAutoFit/>
          </a:bodyPr>
          <a:lstStyle/>
          <a:p>
            <a:r>
              <a:rPr lang="en-US" sz="1400"/>
              <a:t>Contemporary with Hosea, Amos &amp; Isaiah</a:t>
            </a:r>
          </a:p>
        </p:txBody>
      </p:sp>
      <p:sp>
        <p:nvSpPr>
          <p:cNvPr id="53" name="TextBox 52">
            <a:extLst>
              <a:ext uri="{FF2B5EF4-FFF2-40B4-BE49-F238E27FC236}">
                <a16:creationId xmlns:a16="http://schemas.microsoft.com/office/drawing/2014/main" id="{AACCD8B0-201B-C24B-B5EC-5BE2C6D1DE1C}"/>
              </a:ext>
            </a:extLst>
          </p:cNvPr>
          <p:cNvSpPr txBox="1"/>
          <p:nvPr/>
        </p:nvSpPr>
        <p:spPr>
          <a:xfrm>
            <a:off x="1214190" y="619559"/>
            <a:ext cx="1426406" cy="376685"/>
          </a:xfrm>
          <a:prstGeom prst="rect">
            <a:avLst/>
          </a:prstGeom>
          <a:solidFill>
            <a:schemeClr val="accent1"/>
          </a:solidFill>
        </p:spPr>
        <p:txBody>
          <a:bodyPr wrap="square" rtlCol="0">
            <a:spAutoFit/>
          </a:bodyPr>
          <a:lstStyle/>
          <a:p>
            <a:r>
              <a:rPr lang="en-US" b="1"/>
              <a:t>735 - 700 BC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B5463-9040-B143-BFD0-8203D7E97574}"/>
              </a:ext>
            </a:extLst>
          </p:cNvPr>
          <p:cNvSpPr>
            <a:spLocks noGrp="1"/>
          </p:cNvSpPr>
          <p:nvPr>
            <p:ph type="title"/>
          </p:nvPr>
        </p:nvSpPr>
        <p:spPr/>
        <p:txBody>
          <a:bodyPr/>
          <a:lstStyle/>
          <a:p>
            <a:r>
              <a:rPr lang="en-US" dirty="0"/>
              <a:t>Micah 6:8</a:t>
            </a:r>
          </a:p>
        </p:txBody>
      </p:sp>
      <p:sp>
        <p:nvSpPr>
          <p:cNvPr id="3" name="Content Placeholder 2">
            <a:extLst>
              <a:ext uri="{FF2B5EF4-FFF2-40B4-BE49-F238E27FC236}">
                <a16:creationId xmlns:a16="http://schemas.microsoft.com/office/drawing/2014/main" id="{66796CDC-CD31-0842-9D09-BDC16BD283CC}"/>
              </a:ext>
            </a:extLst>
          </p:cNvPr>
          <p:cNvSpPr>
            <a:spLocks noGrp="1"/>
          </p:cNvSpPr>
          <p:nvPr>
            <p:ph idx="1"/>
          </p:nvPr>
        </p:nvSpPr>
        <p:spPr/>
        <p:txBody>
          <a:bodyPr/>
          <a:lstStyle/>
          <a:p>
            <a:pPr marL="118872" indent="0">
              <a:buNone/>
            </a:pPr>
            <a:r>
              <a:rPr lang="en-US" dirty="0"/>
              <a:t>“</a:t>
            </a:r>
            <a:r>
              <a:rPr lang="en-US" sz="2400" dirty="0"/>
              <a:t>He has told you, O man, what is good; and what does the Lord require of you but to do justice, and to love kindness (mercy), and to walk humbly with your God?”</a:t>
            </a:r>
          </a:p>
          <a:p>
            <a:pPr marL="118872" indent="0">
              <a:buNone/>
            </a:pPr>
            <a:endParaRPr lang="en-US" sz="2400" dirty="0"/>
          </a:p>
          <a:p>
            <a:pPr marL="118872" indent="0">
              <a:buNone/>
            </a:pPr>
            <a:endParaRPr lang="en-US" sz="2400" dirty="0"/>
          </a:p>
        </p:txBody>
      </p:sp>
      <p:sp>
        <p:nvSpPr>
          <p:cNvPr id="4" name="TextBox 3">
            <a:extLst>
              <a:ext uri="{FF2B5EF4-FFF2-40B4-BE49-F238E27FC236}">
                <a16:creationId xmlns:a16="http://schemas.microsoft.com/office/drawing/2014/main" id="{382DF467-0ECE-7243-95BF-16B7BF40F700}"/>
              </a:ext>
            </a:extLst>
          </p:cNvPr>
          <p:cNvSpPr txBox="1"/>
          <p:nvPr/>
        </p:nvSpPr>
        <p:spPr>
          <a:xfrm>
            <a:off x="685800" y="3429000"/>
            <a:ext cx="7772400" cy="1569660"/>
          </a:xfrm>
          <a:prstGeom prst="rect">
            <a:avLst/>
          </a:prstGeom>
          <a:noFill/>
          <a:ln w="57150">
            <a:solidFill>
              <a:schemeClr val="tx1"/>
            </a:solidFill>
          </a:ln>
        </p:spPr>
        <p:txBody>
          <a:bodyPr wrap="square" rtlCol="0">
            <a:spAutoFit/>
          </a:bodyPr>
          <a:lstStyle/>
          <a:p>
            <a:r>
              <a:rPr lang="en-US" sz="2400" dirty="0"/>
              <a:t>“This verse which contains God’s response is considered by many to be one of the most comprehensive and all-embracing statements of the Old Testament” 						                             </a:t>
            </a:r>
            <a:r>
              <a:rPr lang="en-US" sz="2400" i="1" dirty="0"/>
              <a:t>--- </a:t>
            </a:r>
            <a:r>
              <a:rPr lang="en-US" sz="2000" i="1" dirty="0"/>
              <a:t>Adam Orr</a:t>
            </a:r>
          </a:p>
        </p:txBody>
      </p:sp>
    </p:spTree>
    <p:extLst>
      <p:ext uri="{BB962C8B-B14F-4D97-AF65-F5344CB8AC3E}">
        <p14:creationId xmlns:p14="http://schemas.microsoft.com/office/powerpoint/2010/main" val="69268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36E7DD-7198-0745-93E9-A4F471C912F4}"/>
              </a:ext>
            </a:extLst>
          </p:cNvPr>
          <p:cNvSpPr txBox="1"/>
          <p:nvPr/>
        </p:nvSpPr>
        <p:spPr>
          <a:xfrm>
            <a:off x="171450" y="312762"/>
            <a:ext cx="8801100" cy="6232475"/>
          </a:xfrm>
          <a:prstGeom prst="rect">
            <a:avLst/>
          </a:prstGeom>
          <a:noFill/>
          <a:ln w="57150">
            <a:solidFill>
              <a:schemeClr val="accent1"/>
            </a:solidFill>
          </a:ln>
        </p:spPr>
        <p:txBody>
          <a:bodyPr wrap="square" rtlCol="0">
            <a:spAutoFit/>
          </a:bodyPr>
          <a:lstStyle/>
          <a:p>
            <a:r>
              <a:rPr lang="en-US" sz="1900" b="1" dirty="0"/>
              <a:t>“But in the last days it shall come to pass, that the mountain of the house of the Lord shall be established in the top of the mountains, and it shall be exalted above the hills; and people shall flow unto it. 2 And many nations shall come, and say, Come, and let us go up to the mountain of the Lord, and to the house of the God of Jacob; and he will teach us of his ways, and we will walk in his paths: for the law shall go forth of Zion, and the word of the Lord from Jerusalem. 3 And he shall judge among many people, and rebuke strong nations afar off; and they shall beat their swords into plowshares, and their spears into pruninghooks: nation shall not lift up a sword against nation, neither shall they learn war any more.4 But they shall sit every man under his vine and under his fig tree; and none shall make them afraid: for the mouth of the Lord of hosts hath spoken it. 5 For all people will walk every one in the name of his god, and we will walk in the name of the Lord our God for ever and ever. 6 In that day, saith the Lord, will I assemble her that </a:t>
            </a:r>
            <a:r>
              <a:rPr lang="en-US" sz="1900" b="1" dirty="0" err="1"/>
              <a:t>halteth</a:t>
            </a:r>
            <a:r>
              <a:rPr lang="en-US" sz="1900" b="1" dirty="0"/>
              <a:t>, and I will gather her that is driven out, and her that I have afflicted; 7 And I will make her that halted a remnant, and her that was cast far off a strong nation: and the Lord shall reign over them in mount Zion from henceforth, even for ever. 8 And thou, O tower of the flock, the strong hold of the daughter of Zion, unto thee shall it come, even the first dominion; the kingdom shall come to the daughter of Jerusalem…But you, O Bethlehem Ephrathah, who are too little to be among the clans of Judah, from you shall come forth for me one who is to be ruler in Israel, whose coming forth is from of old, from ancient days.”</a:t>
            </a:r>
            <a:r>
              <a:rPr lang="en-US" sz="1900" dirty="0"/>
              <a:t> (Micah 4:1; 5:2; Mt. 2:4-6)</a:t>
            </a:r>
          </a:p>
        </p:txBody>
      </p:sp>
    </p:spTree>
    <p:extLst>
      <p:ext uri="{BB962C8B-B14F-4D97-AF65-F5344CB8AC3E}">
        <p14:creationId xmlns:p14="http://schemas.microsoft.com/office/powerpoint/2010/main" val="396418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3D0A-F5E1-794D-A9A5-A74EE8F75070}"/>
              </a:ext>
            </a:extLst>
          </p:cNvPr>
          <p:cNvSpPr>
            <a:spLocks noGrp="1"/>
          </p:cNvSpPr>
          <p:nvPr>
            <p:ph type="title"/>
          </p:nvPr>
        </p:nvSpPr>
        <p:spPr/>
        <p:txBody>
          <a:bodyPr/>
          <a:lstStyle/>
          <a:p>
            <a:r>
              <a:rPr lang="en-US" dirty="0"/>
              <a:t>The Kingdom Promise</a:t>
            </a:r>
          </a:p>
        </p:txBody>
      </p:sp>
      <p:sp>
        <p:nvSpPr>
          <p:cNvPr id="3" name="Content Placeholder 2">
            <a:extLst>
              <a:ext uri="{FF2B5EF4-FFF2-40B4-BE49-F238E27FC236}">
                <a16:creationId xmlns:a16="http://schemas.microsoft.com/office/drawing/2014/main" id="{90143729-E1B6-7C43-A281-C8BB1FBABD73}"/>
              </a:ext>
            </a:extLst>
          </p:cNvPr>
          <p:cNvSpPr>
            <a:spLocks noGrp="1"/>
          </p:cNvSpPr>
          <p:nvPr>
            <p:ph idx="1"/>
          </p:nvPr>
        </p:nvSpPr>
        <p:spPr/>
        <p:txBody>
          <a:bodyPr>
            <a:normAutofit/>
          </a:bodyPr>
          <a:lstStyle/>
          <a:p>
            <a:pPr marL="576072" indent="-457200">
              <a:buFont typeface="+mj-lt"/>
              <a:buAutoNum type="arabicPeriod"/>
            </a:pPr>
            <a:r>
              <a:rPr lang="en-US" sz="2400" b="1"/>
              <a:t>“God will save a remnant” </a:t>
            </a:r>
          </a:p>
          <a:p>
            <a:endParaRPr lang="en-US" sz="2400" b="1"/>
          </a:p>
          <a:p>
            <a:endParaRPr lang="en-US" sz="2400" b="1"/>
          </a:p>
          <a:p>
            <a:endParaRPr lang="en-US" sz="2400" b="1"/>
          </a:p>
          <a:p>
            <a:pPr marL="118872" indent="0">
              <a:buNone/>
            </a:pPr>
            <a:r>
              <a:rPr lang="en-US" sz="2400" b="1"/>
              <a:t> </a:t>
            </a:r>
          </a:p>
        </p:txBody>
      </p:sp>
      <p:sp>
        <p:nvSpPr>
          <p:cNvPr id="4" name="TextBox 3">
            <a:extLst>
              <a:ext uri="{FF2B5EF4-FFF2-40B4-BE49-F238E27FC236}">
                <a16:creationId xmlns:a16="http://schemas.microsoft.com/office/drawing/2014/main" id="{9630BEF7-FABE-BC4D-9E92-DD56DF8C3EC0}"/>
              </a:ext>
            </a:extLst>
          </p:cNvPr>
          <p:cNvSpPr txBox="1"/>
          <p:nvPr/>
        </p:nvSpPr>
        <p:spPr>
          <a:xfrm>
            <a:off x="685800" y="2413337"/>
            <a:ext cx="8001000" cy="1107996"/>
          </a:xfrm>
          <a:prstGeom prst="rect">
            <a:avLst/>
          </a:prstGeom>
          <a:noFill/>
          <a:ln w="57150">
            <a:solidFill>
              <a:schemeClr val="accent1"/>
            </a:solidFill>
          </a:ln>
        </p:spPr>
        <p:txBody>
          <a:bodyPr wrap="square" rtlCol="0">
            <a:spAutoFit/>
          </a:bodyPr>
          <a:lstStyle/>
          <a:p>
            <a:r>
              <a:rPr lang="en-US" sz="2200"/>
              <a:t>“I will surely assemble all of you, O Jacob; I will gather the remnant of Israel; I will set them together like sheep in a fold, like a flock in its pasture, a noisy multitude of men” (2:12; Ge. 12:1-2)</a:t>
            </a:r>
          </a:p>
        </p:txBody>
      </p:sp>
    </p:spTree>
    <p:extLst>
      <p:ext uri="{BB962C8B-B14F-4D97-AF65-F5344CB8AC3E}">
        <p14:creationId xmlns:p14="http://schemas.microsoft.com/office/powerpoint/2010/main" val="3906072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3D0A-F5E1-794D-A9A5-A74EE8F75070}"/>
              </a:ext>
            </a:extLst>
          </p:cNvPr>
          <p:cNvSpPr>
            <a:spLocks noGrp="1"/>
          </p:cNvSpPr>
          <p:nvPr>
            <p:ph type="title"/>
          </p:nvPr>
        </p:nvSpPr>
        <p:spPr/>
        <p:txBody>
          <a:bodyPr/>
          <a:lstStyle/>
          <a:p>
            <a:r>
              <a:rPr lang="en-US" dirty="0"/>
              <a:t>The Kingdom Promise</a:t>
            </a:r>
          </a:p>
        </p:txBody>
      </p:sp>
      <p:sp>
        <p:nvSpPr>
          <p:cNvPr id="3" name="Content Placeholder 2">
            <a:extLst>
              <a:ext uri="{FF2B5EF4-FFF2-40B4-BE49-F238E27FC236}">
                <a16:creationId xmlns:a16="http://schemas.microsoft.com/office/drawing/2014/main" id="{90143729-E1B6-7C43-A281-C8BB1FBABD73}"/>
              </a:ext>
            </a:extLst>
          </p:cNvPr>
          <p:cNvSpPr>
            <a:spLocks noGrp="1"/>
          </p:cNvSpPr>
          <p:nvPr>
            <p:ph idx="1"/>
          </p:nvPr>
        </p:nvSpPr>
        <p:spPr/>
        <p:txBody>
          <a:bodyPr>
            <a:normAutofit/>
          </a:bodyPr>
          <a:lstStyle/>
          <a:p>
            <a:pPr marL="576072" indent="-457200">
              <a:buFont typeface="+mj-lt"/>
              <a:buAutoNum type="arabicPeriod" startAt="2"/>
            </a:pPr>
            <a:r>
              <a:rPr lang="en-US" sz="2400" b="1"/>
              <a:t>“God will deliver His people from exile” </a:t>
            </a:r>
          </a:p>
          <a:p>
            <a:endParaRPr lang="en-US" sz="2400" b="1"/>
          </a:p>
          <a:p>
            <a:endParaRPr lang="en-US" sz="2400" b="1"/>
          </a:p>
          <a:p>
            <a:endParaRPr lang="en-US" sz="2400" b="1"/>
          </a:p>
          <a:p>
            <a:pPr marL="118872" indent="0">
              <a:buNone/>
            </a:pPr>
            <a:r>
              <a:rPr lang="en-US" sz="2400" b="1"/>
              <a:t> </a:t>
            </a:r>
          </a:p>
        </p:txBody>
      </p:sp>
      <p:sp>
        <p:nvSpPr>
          <p:cNvPr id="4" name="TextBox 3">
            <a:extLst>
              <a:ext uri="{FF2B5EF4-FFF2-40B4-BE49-F238E27FC236}">
                <a16:creationId xmlns:a16="http://schemas.microsoft.com/office/drawing/2014/main" id="{9630BEF7-FABE-BC4D-9E92-DD56DF8C3EC0}"/>
              </a:ext>
            </a:extLst>
          </p:cNvPr>
          <p:cNvSpPr txBox="1"/>
          <p:nvPr/>
        </p:nvSpPr>
        <p:spPr>
          <a:xfrm>
            <a:off x="685800" y="2413337"/>
            <a:ext cx="8001000" cy="1446550"/>
          </a:xfrm>
          <a:prstGeom prst="rect">
            <a:avLst/>
          </a:prstGeom>
          <a:noFill/>
          <a:ln w="57150">
            <a:solidFill>
              <a:schemeClr val="accent1"/>
            </a:solidFill>
          </a:ln>
        </p:spPr>
        <p:txBody>
          <a:bodyPr wrap="square" rtlCol="0">
            <a:spAutoFit/>
          </a:bodyPr>
          <a:lstStyle/>
          <a:p>
            <a:r>
              <a:rPr lang="en-US" sz="2200"/>
              <a:t>“Writhe and groan, O daughter of Zion, like a woman in labor, for now you shall go out from the city and dwell in the open country; you shall go to Babylon. There you shall be rescued; there the Lord will redeem you from the hand of your enemies” (4:10)</a:t>
            </a:r>
          </a:p>
        </p:txBody>
      </p:sp>
    </p:spTree>
    <p:extLst>
      <p:ext uri="{BB962C8B-B14F-4D97-AF65-F5344CB8AC3E}">
        <p14:creationId xmlns:p14="http://schemas.microsoft.com/office/powerpoint/2010/main" val="1847569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3D0A-F5E1-794D-A9A5-A74EE8F75070}"/>
              </a:ext>
            </a:extLst>
          </p:cNvPr>
          <p:cNvSpPr>
            <a:spLocks noGrp="1"/>
          </p:cNvSpPr>
          <p:nvPr>
            <p:ph type="title"/>
          </p:nvPr>
        </p:nvSpPr>
        <p:spPr/>
        <p:txBody>
          <a:bodyPr/>
          <a:lstStyle/>
          <a:p>
            <a:r>
              <a:rPr lang="en-US" dirty="0"/>
              <a:t>The Kingdom Promise</a:t>
            </a:r>
          </a:p>
        </p:txBody>
      </p:sp>
      <p:sp>
        <p:nvSpPr>
          <p:cNvPr id="3" name="Content Placeholder 2">
            <a:extLst>
              <a:ext uri="{FF2B5EF4-FFF2-40B4-BE49-F238E27FC236}">
                <a16:creationId xmlns:a16="http://schemas.microsoft.com/office/drawing/2014/main" id="{90143729-E1B6-7C43-A281-C8BB1FBABD73}"/>
              </a:ext>
            </a:extLst>
          </p:cNvPr>
          <p:cNvSpPr>
            <a:spLocks noGrp="1"/>
          </p:cNvSpPr>
          <p:nvPr>
            <p:ph idx="1"/>
          </p:nvPr>
        </p:nvSpPr>
        <p:spPr/>
        <p:txBody>
          <a:bodyPr>
            <a:normAutofit/>
          </a:bodyPr>
          <a:lstStyle/>
          <a:p>
            <a:pPr marL="576072" indent="-457200">
              <a:buFont typeface="+mj-lt"/>
              <a:buAutoNum type="arabicPeriod" startAt="3"/>
            </a:pPr>
            <a:r>
              <a:rPr lang="en-US" sz="2400" b="1" dirty="0"/>
              <a:t>“God will destroy His people’s enemies” </a:t>
            </a:r>
          </a:p>
          <a:p>
            <a:endParaRPr lang="en-US" sz="2400" b="1" dirty="0"/>
          </a:p>
          <a:p>
            <a:endParaRPr lang="en-US" sz="2400" b="1" dirty="0"/>
          </a:p>
          <a:p>
            <a:endParaRPr lang="en-US" sz="2400" b="1" dirty="0"/>
          </a:p>
          <a:p>
            <a:pPr marL="118872" indent="0">
              <a:buNone/>
            </a:pPr>
            <a:r>
              <a:rPr lang="en-US" sz="2400" b="1" dirty="0"/>
              <a:t> </a:t>
            </a:r>
          </a:p>
        </p:txBody>
      </p:sp>
      <p:sp>
        <p:nvSpPr>
          <p:cNvPr id="4" name="TextBox 3">
            <a:extLst>
              <a:ext uri="{FF2B5EF4-FFF2-40B4-BE49-F238E27FC236}">
                <a16:creationId xmlns:a16="http://schemas.microsoft.com/office/drawing/2014/main" id="{9630BEF7-FABE-BC4D-9E92-DD56DF8C3EC0}"/>
              </a:ext>
            </a:extLst>
          </p:cNvPr>
          <p:cNvSpPr txBox="1"/>
          <p:nvPr/>
        </p:nvSpPr>
        <p:spPr>
          <a:xfrm>
            <a:off x="685800" y="2413337"/>
            <a:ext cx="8001000" cy="2800767"/>
          </a:xfrm>
          <a:prstGeom prst="rect">
            <a:avLst/>
          </a:prstGeom>
          <a:noFill/>
          <a:ln w="57150">
            <a:solidFill>
              <a:schemeClr val="accent1"/>
            </a:solidFill>
          </a:ln>
        </p:spPr>
        <p:txBody>
          <a:bodyPr wrap="square" rtlCol="0">
            <a:spAutoFit/>
          </a:bodyPr>
          <a:lstStyle/>
          <a:p>
            <a:r>
              <a:rPr lang="en-US" sz="2200"/>
              <a:t>“Now many nations are assembled against you, saying, “Let her be defiled, and let our eyes gaze upon Zion.” 12 But they do not know the thoughts of the Lord; they do not understand his plan, that he has gathered them as sheaves to the threshing floor. 13 Arise and thresh, O daughter of Zion, for I will make your horn iron, and I will make your hoofs bronze; you shall beat in pieces many peoples;</a:t>
            </a:r>
          </a:p>
          <a:p>
            <a:r>
              <a:rPr lang="en-US" sz="2200"/>
              <a:t>and shall devote their gain to the Lord, their wealth to the Lord of the whole earth” (4:11-13)</a:t>
            </a:r>
          </a:p>
        </p:txBody>
      </p:sp>
    </p:spTree>
    <p:extLst>
      <p:ext uri="{BB962C8B-B14F-4D97-AF65-F5344CB8AC3E}">
        <p14:creationId xmlns:p14="http://schemas.microsoft.com/office/powerpoint/2010/main" val="3655106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3D0A-F5E1-794D-A9A5-A74EE8F75070}"/>
              </a:ext>
            </a:extLst>
          </p:cNvPr>
          <p:cNvSpPr>
            <a:spLocks noGrp="1"/>
          </p:cNvSpPr>
          <p:nvPr>
            <p:ph type="title"/>
          </p:nvPr>
        </p:nvSpPr>
        <p:spPr/>
        <p:txBody>
          <a:bodyPr/>
          <a:lstStyle/>
          <a:p>
            <a:r>
              <a:rPr lang="en-US" dirty="0"/>
              <a:t>The Kingdom Promise</a:t>
            </a:r>
          </a:p>
        </p:txBody>
      </p:sp>
      <p:sp>
        <p:nvSpPr>
          <p:cNvPr id="3" name="Content Placeholder 2">
            <a:extLst>
              <a:ext uri="{FF2B5EF4-FFF2-40B4-BE49-F238E27FC236}">
                <a16:creationId xmlns:a16="http://schemas.microsoft.com/office/drawing/2014/main" id="{90143729-E1B6-7C43-A281-C8BB1FBABD73}"/>
              </a:ext>
            </a:extLst>
          </p:cNvPr>
          <p:cNvSpPr>
            <a:spLocks noGrp="1"/>
          </p:cNvSpPr>
          <p:nvPr>
            <p:ph idx="1"/>
          </p:nvPr>
        </p:nvSpPr>
        <p:spPr/>
        <p:txBody>
          <a:bodyPr>
            <a:normAutofit/>
          </a:bodyPr>
          <a:lstStyle/>
          <a:p>
            <a:pPr marL="576072" indent="-457200">
              <a:buFont typeface="+mj-lt"/>
              <a:buAutoNum type="arabicPeriod" startAt="4"/>
            </a:pPr>
            <a:r>
              <a:rPr lang="en-US" sz="2400" b="1" dirty="0"/>
              <a:t>“God will send a King” </a:t>
            </a:r>
          </a:p>
          <a:p>
            <a:endParaRPr lang="en-US" sz="2400" b="1" dirty="0"/>
          </a:p>
          <a:p>
            <a:endParaRPr lang="en-US" sz="2400" b="1" dirty="0"/>
          </a:p>
          <a:p>
            <a:endParaRPr lang="en-US" sz="2400" b="1" dirty="0"/>
          </a:p>
          <a:p>
            <a:pPr marL="118872" indent="0">
              <a:buNone/>
            </a:pPr>
            <a:r>
              <a:rPr lang="en-US" sz="2400" b="1" dirty="0"/>
              <a:t> </a:t>
            </a:r>
          </a:p>
        </p:txBody>
      </p:sp>
      <p:sp>
        <p:nvSpPr>
          <p:cNvPr id="4" name="TextBox 3">
            <a:extLst>
              <a:ext uri="{FF2B5EF4-FFF2-40B4-BE49-F238E27FC236}">
                <a16:creationId xmlns:a16="http://schemas.microsoft.com/office/drawing/2014/main" id="{9630BEF7-FABE-BC4D-9E92-DD56DF8C3EC0}"/>
              </a:ext>
            </a:extLst>
          </p:cNvPr>
          <p:cNvSpPr txBox="1"/>
          <p:nvPr/>
        </p:nvSpPr>
        <p:spPr>
          <a:xfrm>
            <a:off x="685800" y="2413337"/>
            <a:ext cx="8001000" cy="1446550"/>
          </a:xfrm>
          <a:prstGeom prst="rect">
            <a:avLst/>
          </a:prstGeom>
          <a:noFill/>
          <a:ln w="57150">
            <a:solidFill>
              <a:schemeClr val="accent1"/>
            </a:solidFill>
          </a:ln>
        </p:spPr>
        <p:txBody>
          <a:bodyPr wrap="square" rtlCol="0">
            <a:spAutoFit/>
          </a:bodyPr>
          <a:lstStyle/>
          <a:p>
            <a:r>
              <a:rPr lang="en-US" sz="2200"/>
              <a:t>“But you, O Bethlehem Ephrathah, who are too little to be among the clans of Judah, from you shall come forth for me one who is to be ruler in Israel, whose coming forth is from of old, from ancient days.” (5:2; see Mt. 2:4-6)</a:t>
            </a:r>
          </a:p>
        </p:txBody>
      </p:sp>
    </p:spTree>
    <p:extLst>
      <p:ext uri="{BB962C8B-B14F-4D97-AF65-F5344CB8AC3E}">
        <p14:creationId xmlns:p14="http://schemas.microsoft.com/office/powerpoint/2010/main" val="877756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3D0A-F5E1-794D-A9A5-A74EE8F75070}"/>
              </a:ext>
            </a:extLst>
          </p:cNvPr>
          <p:cNvSpPr>
            <a:spLocks noGrp="1"/>
          </p:cNvSpPr>
          <p:nvPr>
            <p:ph type="title"/>
          </p:nvPr>
        </p:nvSpPr>
        <p:spPr/>
        <p:txBody>
          <a:bodyPr/>
          <a:lstStyle/>
          <a:p>
            <a:r>
              <a:rPr lang="en-US" dirty="0"/>
              <a:t>The Kingdom Promise</a:t>
            </a:r>
          </a:p>
        </p:txBody>
      </p:sp>
      <p:sp>
        <p:nvSpPr>
          <p:cNvPr id="3" name="Content Placeholder 2">
            <a:extLst>
              <a:ext uri="{FF2B5EF4-FFF2-40B4-BE49-F238E27FC236}">
                <a16:creationId xmlns:a16="http://schemas.microsoft.com/office/drawing/2014/main" id="{90143729-E1B6-7C43-A281-C8BB1FBABD73}"/>
              </a:ext>
            </a:extLst>
          </p:cNvPr>
          <p:cNvSpPr>
            <a:spLocks noGrp="1"/>
          </p:cNvSpPr>
          <p:nvPr>
            <p:ph idx="1"/>
          </p:nvPr>
        </p:nvSpPr>
        <p:spPr>
          <a:xfrm>
            <a:off x="228600" y="1600200"/>
            <a:ext cx="8229600" cy="4625609"/>
          </a:xfrm>
        </p:spPr>
        <p:txBody>
          <a:bodyPr>
            <a:normAutofit/>
          </a:bodyPr>
          <a:lstStyle/>
          <a:p>
            <a:pPr marL="576072" indent="-457200">
              <a:buFont typeface="+mj-lt"/>
              <a:buAutoNum type="arabicPeriod" startAt="5"/>
            </a:pPr>
            <a:r>
              <a:rPr lang="en-US" sz="2400" b="1" dirty="0"/>
              <a:t>“God will establish a kingdom” </a:t>
            </a:r>
          </a:p>
          <a:p>
            <a:endParaRPr lang="en-US" sz="2400" b="1" dirty="0"/>
          </a:p>
          <a:p>
            <a:endParaRPr lang="en-US" sz="2400" b="1" dirty="0"/>
          </a:p>
          <a:p>
            <a:endParaRPr lang="en-US" sz="2400" b="1" dirty="0"/>
          </a:p>
          <a:p>
            <a:pPr marL="118872" indent="0">
              <a:buNone/>
            </a:pPr>
            <a:r>
              <a:rPr lang="en-US" sz="2400" b="1" dirty="0"/>
              <a:t> </a:t>
            </a:r>
          </a:p>
        </p:txBody>
      </p:sp>
      <p:sp>
        <p:nvSpPr>
          <p:cNvPr id="4" name="TextBox 3">
            <a:extLst>
              <a:ext uri="{FF2B5EF4-FFF2-40B4-BE49-F238E27FC236}">
                <a16:creationId xmlns:a16="http://schemas.microsoft.com/office/drawing/2014/main" id="{9630BEF7-FABE-BC4D-9E92-DD56DF8C3EC0}"/>
              </a:ext>
            </a:extLst>
          </p:cNvPr>
          <p:cNvSpPr txBox="1"/>
          <p:nvPr/>
        </p:nvSpPr>
        <p:spPr>
          <a:xfrm>
            <a:off x="571500" y="2286000"/>
            <a:ext cx="8001000" cy="3477875"/>
          </a:xfrm>
          <a:prstGeom prst="rect">
            <a:avLst/>
          </a:prstGeom>
          <a:noFill/>
          <a:ln w="57150">
            <a:solidFill>
              <a:schemeClr val="accent1"/>
            </a:solidFill>
          </a:ln>
        </p:spPr>
        <p:txBody>
          <a:bodyPr wrap="square" rtlCol="0">
            <a:spAutoFit/>
          </a:bodyPr>
          <a:lstStyle/>
          <a:p>
            <a:r>
              <a:rPr lang="en-US" sz="2200"/>
              <a:t>“It shall come to pass in the latter days that the mountain of the house of the Lord shall be established as the highest of the mountains, and it shall be lifted up above the hills; and peoples shall flow to it, and many nations shall come, and say: “Come, let us go up to the mountain of the Lord, to the house of the God of Jacob,</a:t>
            </a:r>
          </a:p>
          <a:p>
            <a:r>
              <a:rPr lang="en-US" sz="2200"/>
              <a:t>that he may teach us his ways and that we may walk in his paths.”</a:t>
            </a:r>
          </a:p>
          <a:p>
            <a:r>
              <a:rPr lang="en-US" sz="2200"/>
              <a:t>For out of Zion shall go forth the law, and the word of the Lord from Jerusalem…And you, O tower of the flock, hill of the daughter of Zion, to you shall it come, the former dominion shall come, kingship for the daughter of Jerusalem.” (4:1-2, 8; see Acts 2:17;Heb. 1:1-2)</a:t>
            </a:r>
          </a:p>
        </p:txBody>
      </p:sp>
    </p:spTree>
    <p:extLst>
      <p:ext uri="{BB962C8B-B14F-4D97-AF65-F5344CB8AC3E}">
        <p14:creationId xmlns:p14="http://schemas.microsoft.com/office/powerpoint/2010/main" val="1393437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0EEB7-267D-3F40-82FA-8A9AD9F4094D}"/>
              </a:ext>
            </a:extLst>
          </p:cNvPr>
          <p:cNvSpPr>
            <a:spLocks noGrp="1"/>
          </p:cNvSpPr>
          <p:nvPr>
            <p:ph type="title" idx="4294967295"/>
          </p:nvPr>
        </p:nvSpPr>
        <p:spPr>
          <a:xfrm>
            <a:off x="228600" y="1"/>
            <a:ext cx="8915400" cy="761999"/>
          </a:xfrm>
        </p:spPr>
        <p:txBody>
          <a:bodyPr>
            <a:normAutofit/>
          </a:bodyPr>
          <a:lstStyle/>
          <a:p>
            <a:r>
              <a:rPr lang="en-US" sz="2800">
                <a:solidFill>
                  <a:schemeClr val="tx1"/>
                </a:solidFill>
              </a:rPr>
              <a:t>The Kingdom Promises (Micah 4:1-8; 5:2)</a:t>
            </a:r>
          </a:p>
        </p:txBody>
      </p:sp>
      <p:sp>
        <p:nvSpPr>
          <p:cNvPr id="3" name="Content Placeholder 2">
            <a:extLst>
              <a:ext uri="{FF2B5EF4-FFF2-40B4-BE49-F238E27FC236}">
                <a16:creationId xmlns:a16="http://schemas.microsoft.com/office/drawing/2014/main" id="{723671D8-9AA0-A14D-BF88-887B67AE4B1B}"/>
              </a:ext>
            </a:extLst>
          </p:cNvPr>
          <p:cNvSpPr>
            <a:spLocks noGrp="1"/>
          </p:cNvSpPr>
          <p:nvPr>
            <p:ph idx="4294967295"/>
          </p:nvPr>
        </p:nvSpPr>
        <p:spPr>
          <a:xfrm>
            <a:off x="152400" y="762000"/>
            <a:ext cx="8686800" cy="5867400"/>
          </a:xfrm>
        </p:spPr>
        <p:txBody>
          <a:bodyPr>
            <a:noAutofit/>
          </a:bodyPr>
          <a:lstStyle/>
          <a:p>
            <a:pPr marL="633222" indent="-514350">
              <a:buFont typeface="+mj-lt"/>
              <a:buAutoNum type="arabicPeriod"/>
            </a:pPr>
            <a:r>
              <a:rPr lang="en-US" sz="2000" dirty="0"/>
              <a:t>The prophecy would be fulfilled ”in the last days” (4:1) .  The Christian era is to be equated with the “</a:t>
            </a:r>
            <a:r>
              <a:rPr lang="en-US" sz="2000" i="1" dirty="0"/>
              <a:t>last days</a:t>
            </a:r>
            <a:r>
              <a:rPr lang="en-US" sz="2000" dirty="0"/>
              <a:t>” (Acts 2:17; Heb. 1:1-2).  </a:t>
            </a:r>
          </a:p>
          <a:p>
            <a:pPr marL="633222" indent="-514350">
              <a:buFont typeface="+mj-lt"/>
              <a:buAutoNum type="arabicPeriod"/>
            </a:pPr>
            <a:r>
              <a:rPr lang="en-US" sz="2000" dirty="0"/>
              <a:t>At that time “the mountain” of God’s house would be “</a:t>
            </a:r>
            <a:r>
              <a:rPr lang="en-US" sz="2000" i="1" dirty="0"/>
              <a:t>the chief of the mountains</a:t>
            </a:r>
            <a:r>
              <a:rPr lang="en-US" sz="2000" dirty="0"/>
              <a:t>” (4:1b).  The church is called “</a:t>
            </a:r>
            <a:r>
              <a:rPr lang="en-US" sz="2000" i="1" dirty="0"/>
              <a:t>the household of God</a:t>
            </a:r>
            <a:r>
              <a:rPr lang="en-US" sz="2000" dirty="0"/>
              <a:t>” (1 </a:t>
            </a:r>
            <a:r>
              <a:rPr lang="en-US" sz="2000" dirty="0" err="1"/>
              <a:t>Ti</a:t>
            </a:r>
            <a:r>
              <a:rPr lang="en-US" sz="2000" dirty="0"/>
              <a:t>. 3:15).  As God’s kingdom it is greater than any worldly kingdom.  </a:t>
            </a:r>
          </a:p>
          <a:p>
            <a:pPr marL="633222" indent="-514350">
              <a:buFont typeface="+mj-lt"/>
              <a:buAutoNum type="arabicPeriod"/>
            </a:pPr>
            <a:r>
              <a:rPr lang="en-US" sz="2000" dirty="0"/>
              <a:t>In the time to come, peoples from all nations -- not just the Jews -- would be welcomed into God’s house (4:2).  “</a:t>
            </a:r>
            <a:r>
              <a:rPr lang="en-US" sz="2000" i="1" dirty="0"/>
              <a:t>All the nations</a:t>
            </a:r>
            <a:r>
              <a:rPr lang="en-US" sz="2000" dirty="0"/>
              <a:t>” became part of God’s kingdom, the church (Mt. 28:18-20; Lk. 24:47; Acts 1:8; Eph. 2:11-22; Col. 1:5-6). </a:t>
            </a:r>
          </a:p>
          <a:p>
            <a:pPr marL="633222" indent="-514350">
              <a:buFont typeface="+mj-lt"/>
              <a:buAutoNum type="arabicPeriod"/>
            </a:pPr>
            <a:r>
              <a:rPr lang="en-US" sz="2000" dirty="0"/>
              <a:t>God would be the One to determine the laws of His kingdom and judge its subjects (4:3a).  God is the ruler of the kingdom today, and He exercises His authority through Jesus (Mt. 1:23; see Mt. 24:35-51; 25:31-46; Acts 17:31).  </a:t>
            </a:r>
          </a:p>
          <a:p>
            <a:pPr marL="633222" indent="-514350">
              <a:buFont typeface="+mj-lt"/>
              <a:buAutoNum type="arabicPeriod"/>
            </a:pPr>
            <a:r>
              <a:rPr lang="en-US" sz="2000" dirty="0"/>
              <a:t>The coming kingdom would be a kingdom of peace: Within the kingdom, people of differing culture and races--those who had previously been enemies--would be at peace (4:3b; Eph. 2:15-18).  In Christ’s kingdom, people do not “</a:t>
            </a:r>
            <a:r>
              <a:rPr lang="en-US" sz="2000" i="1" dirty="0"/>
              <a:t>learn war anymore</a:t>
            </a:r>
            <a:r>
              <a:rPr lang="en-US" sz="2000" dirty="0"/>
              <a:t>” (KJV) because the kingdom spreads by persuasion, not by force.  </a:t>
            </a:r>
          </a:p>
          <a:p>
            <a:pPr marL="633222" indent="-514350">
              <a:buFont typeface="+mj-lt"/>
              <a:buAutoNum type="arabicPeriod"/>
            </a:pPr>
            <a:endParaRPr lang="en-US" sz="2000" dirty="0"/>
          </a:p>
          <a:p>
            <a:pPr marL="118872" indent="0">
              <a:buNone/>
            </a:pPr>
            <a:r>
              <a:rPr lang="en-US" sz="2000" dirty="0"/>
              <a:t>.</a:t>
            </a:r>
          </a:p>
        </p:txBody>
      </p:sp>
    </p:spTree>
    <p:extLst>
      <p:ext uri="{BB962C8B-B14F-4D97-AF65-F5344CB8AC3E}">
        <p14:creationId xmlns:p14="http://schemas.microsoft.com/office/powerpoint/2010/main" val="2317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0EEB7-267D-3F40-82FA-8A9AD9F4094D}"/>
              </a:ext>
            </a:extLst>
          </p:cNvPr>
          <p:cNvSpPr>
            <a:spLocks noGrp="1"/>
          </p:cNvSpPr>
          <p:nvPr>
            <p:ph type="title" idx="4294967295"/>
          </p:nvPr>
        </p:nvSpPr>
        <p:spPr>
          <a:xfrm>
            <a:off x="228600" y="-533400"/>
            <a:ext cx="8001000" cy="1941513"/>
          </a:xfrm>
        </p:spPr>
        <p:txBody>
          <a:bodyPr>
            <a:normAutofit/>
          </a:bodyPr>
          <a:lstStyle/>
          <a:p>
            <a:r>
              <a:rPr lang="en-US" sz="2800">
                <a:solidFill>
                  <a:schemeClr val="tx1"/>
                </a:solidFill>
              </a:rPr>
              <a:t>The Kingdom Promises (Micah 4:1-8; 5:2)</a:t>
            </a:r>
          </a:p>
        </p:txBody>
      </p:sp>
      <p:sp>
        <p:nvSpPr>
          <p:cNvPr id="3" name="Content Placeholder 2">
            <a:extLst>
              <a:ext uri="{FF2B5EF4-FFF2-40B4-BE49-F238E27FC236}">
                <a16:creationId xmlns:a16="http://schemas.microsoft.com/office/drawing/2014/main" id="{723671D8-9AA0-A14D-BF88-887B67AE4B1B}"/>
              </a:ext>
            </a:extLst>
          </p:cNvPr>
          <p:cNvSpPr>
            <a:spLocks noGrp="1"/>
          </p:cNvSpPr>
          <p:nvPr>
            <p:ph idx="4294967295"/>
          </p:nvPr>
        </p:nvSpPr>
        <p:spPr>
          <a:xfrm>
            <a:off x="228600" y="685800"/>
            <a:ext cx="8229600" cy="6003925"/>
          </a:xfrm>
        </p:spPr>
        <p:txBody>
          <a:bodyPr>
            <a:normAutofit fontScale="47500" lnSpcReduction="20000"/>
          </a:bodyPr>
          <a:lstStyle/>
          <a:p>
            <a:pPr>
              <a:buFont typeface="System Font Regular"/>
              <a:buChar char="6"/>
            </a:pPr>
            <a:r>
              <a:rPr lang="en-US" sz="4200" dirty="0"/>
              <a:t>Individuals would find in God’s house a place of personal fulfillment and security (4:4).  Each citizen of Christ’s kingdom can know the “</a:t>
            </a:r>
            <a:r>
              <a:rPr lang="en-US" sz="4200" i="1" dirty="0"/>
              <a:t>peace</a:t>
            </a:r>
            <a:r>
              <a:rPr lang="en-US" sz="4200" dirty="0"/>
              <a:t>” that passes “</a:t>
            </a:r>
            <a:r>
              <a:rPr lang="en-US" sz="4200" i="1" dirty="0"/>
              <a:t>understanding</a:t>
            </a:r>
            <a:r>
              <a:rPr lang="en-US" sz="4200" dirty="0"/>
              <a:t>” (Phil. 4:7, KJV) and can experience the abundant life (Jn. 10:10). </a:t>
            </a:r>
          </a:p>
          <a:p>
            <a:pPr>
              <a:buFont typeface="System Font Regular"/>
              <a:buChar char="7"/>
            </a:pPr>
            <a:r>
              <a:rPr lang="en-US" sz="4200" dirty="0"/>
              <a:t>It should be a place where the people would “</a:t>
            </a:r>
            <a:r>
              <a:rPr lang="en-US" sz="4200" i="1" dirty="0"/>
              <a:t>walk in the name of the Lord</a:t>
            </a:r>
            <a:r>
              <a:rPr lang="en-US" sz="4200" dirty="0"/>
              <a:t>” not in the name of any other god (4:5).  Those in Christ’s kingdom are required to obey Him and follow in His steps (Col. 3:17).  </a:t>
            </a:r>
          </a:p>
          <a:p>
            <a:pPr>
              <a:buFont typeface="System Font Regular"/>
              <a:buChar char="8"/>
            </a:pPr>
            <a:r>
              <a:rPr lang="en-US" sz="4200" dirty="0"/>
              <a:t>It would be a place where downtrodden Jews, those whom God had afflicted with exile, would be gathered together to enjoy the blessings and protection of His rule (4:7; see Heb. 12:22 - “</a:t>
            </a:r>
            <a:r>
              <a:rPr lang="en-US" sz="4200" i="1" dirty="0"/>
              <a:t>heavenly Jerusalem</a:t>
            </a:r>
            <a:r>
              <a:rPr lang="en-US" sz="4200" dirty="0"/>
              <a:t>”).  Both Jews and Gentiles would constitute the spiritual Israel, the church.  </a:t>
            </a:r>
          </a:p>
          <a:p>
            <a:pPr>
              <a:buFont typeface="System Font Regular"/>
              <a:buChar char="9"/>
            </a:pPr>
            <a:r>
              <a:rPr lang="en-US" sz="4200" dirty="0"/>
              <a:t>The coming kingdom would reestablish Israel’s “</a:t>
            </a:r>
            <a:r>
              <a:rPr lang="en-US" sz="4200" i="1" dirty="0"/>
              <a:t>former dominion</a:t>
            </a:r>
            <a:r>
              <a:rPr lang="en-US" sz="4200" dirty="0"/>
              <a:t>” (4:8) --namely, the kingdom of David, from whose throne the Messiah would reign.  Jesus was the descendent of David (Mt. 1:1). He sat on David’s throne and now reigns over His spiritual kingdom (Lk. 1:32-33).</a:t>
            </a:r>
          </a:p>
          <a:p>
            <a:pPr>
              <a:buFont typeface="System Font Regular"/>
              <a:buChar char="0"/>
            </a:pPr>
            <a:r>
              <a:rPr lang="en-US" sz="4200" dirty="0"/>
              <a:t>The kingdom that would be established would last “</a:t>
            </a:r>
            <a:r>
              <a:rPr lang="en-US" sz="4200" i="1" dirty="0"/>
              <a:t>from now on and forever</a:t>
            </a:r>
            <a:r>
              <a:rPr lang="en-US" sz="4200" dirty="0"/>
              <a:t>” (4:7).  The spiritual kingdom of Christ is an eternal kingdom.  </a:t>
            </a:r>
          </a:p>
          <a:p>
            <a:pPr>
              <a:buFont typeface="System Font Regular"/>
              <a:buChar char="0"/>
            </a:pPr>
            <a:endParaRPr lang="en-US" sz="2900" dirty="0"/>
          </a:p>
          <a:p>
            <a:pPr marL="118872" indent="0">
              <a:buNone/>
            </a:pPr>
            <a:r>
              <a:rPr lang="en-US" sz="4200" dirty="0"/>
              <a:t>*See Isa. 2:1-4.  Some believe the prophecy has not been fulfilled but will be fulfilled when Christ returns for a 1000 years and establishes an earthly reign in literal Jerusalem (Premillennialism).</a:t>
            </a:r>
            <a:r>
              <a:rPr lang="en-US" sz="2900" dirty="0"/>
              <a:t> </a:t>
            </a:r>
          </a:p>
          <a:p>
            <a:pPr marL="118872" indent="0">
              <a:buNone/>
            </a:pPr>
            <a:endParaRPr lang="en-US" sz="900" dirty="0"/>
          </a:p>
          <a:p>
            <a:pPr marL="118872" indent="0">
              <a:buNone/>
            </a:pPr>
            <a:endParaRPr lang="en-US" sz="1700" dirty="0"/>
          </a:p>
          <a:p>
            <a:pPr marL="118872" indent="0">
              <a:buNone/>
            </a:pPr>
            <a:r>
              <a:rPr lang="en-US" sz="3400" dirty="0"/>
              <a:t>	** Taken from the Minor Prophets 2, </a:t>
            </a:r>
            <a:r>
              <a:rPr lang="en-US" sz="3400" b="1" dirty="0"/>
              <a:t>Truth for Today Commentary</a:t>
            </a:r>
            <a:r>
              <a:rPr lang="en-US" sz="3400" dirty="0"/>
              <a:t>, </a:t>
            </a:r>
            <a:r>
              <a:rPr lang="en-US" sz="3400" i="1" u="sng" dirty="0"/>
              <a:t>page 176-177</a:t>
            </a:r>
            <a:r>
              <a:rPr lang="en-US" sz="3400" dirty="0"/>
              <a:t>.</a:t>
            </a:r>
          </a:p>
          <a:p>
            <a:pPr>
              <a:buFont typeface="System Font Regular"/>
              <a:buChar char="7"/>
            </a:pPr>
            <a:endParaRPr lang="en-US" sz="1900" dirty="0"/>
          </a:p>
          <a:p>
            <a:pPr marL="118872" indent="0">
              <a:buNone/>
            </a:pPr>
            <a:r>
              <a:rPr lang="en-US" sz="1800" dirty="0"/>
              <a:t>.</a:t>
            </a:r>
          </a:p>
        </p:txBody>
      </p:sp>
    </p:spTree>
    <p:extLst>
      <p:ext uri="{BB962C8B-B14F-4D97-AF65-F5344CB8AC3E}">
        <p14:creationId xmlns:p14="http://schemas.microsoft.com/office/powerpoint/2010/main" val="127007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D2A34C-CA33-A341-B86E-49BA3ED0798A}"/>
              </a:ext>
            </a:extLst>
          </p:cNvPr>
          <p:cNvSpPr txBox="1"/>
          <p:nvPr/>
        </p:nvSpPr>
        <p:spPr>
          <a:xfrm>
            <a:off x="152400" y="151179"/>
            <a:ext cx="4648200" cy="6555641"/>
          </a:xfrm>
          <a:prstGeom prst="rect">
            <a:avLst/>
          </a:prstGeom>
          <a:noFill/>
          <a:ln w="57150">
            <a:solidFill>
              <a:schemeClr val="accent1"/>
            </a:solidFill>
          </a:ln>
        </p:spPr>
        <p:txBody>
          <a:bodyPr wrap="square" rtlCol="0">
            <a:spAutoFit/>
          </a:bodyPr>
          <a:lstStyle/>
          <a:p>
            <a:r>
              <a:rPr lang="en-US" sz="2000" dirty="0"/>
              <a:t>“The word that Isaiah the son of </a:t>
            </a:r>
            <a:r>
              <a:rPr lang="en-US" sz="2000" dirty="0" err="1"/>
              <a:t>Amoz</a:t>
            </a:r>
            <a:r>
              <a:rPr lang="en-US" sz="2000" dirty="0"/>
              <a:t> saw concerning Judah and Jerusalem. 2 It shall come to pass in the latter days that the mountain of the house of the Lord shall be established as the highest of the mountains, and shall be lifted up above the hills; and all the nations shall flow to it, 3 and many peoples shall come, and </a:t>
            </a:r>
            <a:r>
              <a:rPr lang="en-US" sz="2000" dirty="0" err="1"/>
              <a:t>say:“Come</a:t>
            </a:r>
            <a:r>
              <a:rPr lang="en-US" sz="2000" dirty="0"/>
              <a:t>, let us go up to the mountain of the Lord, to the house of the God of Jacob, that he may teach us his ways and that we may walk in his paths.” For out of Zion shall go forth the law, and the word of the Lord from Jerusalem. 4 He shall judge between the nations, and shall decide disputes for many peoples; and they shall beat their swords into plowshares, and their spears into pruning hooks; nation shall not lift up sword against nation, neither shall they learn war anymore” (Isa. 2:1-4)</a:t>
            </a:r>
          </a:p>
        </p:txBody>
      </p:sp>
      <p:sp>
        <p:nvSpPr>
          <p:cNvPr id="3" name="TextBox 2">
            <a:extLst>
              <a:ext uri="{FF2B5EF4-FFF2-40B4-BE49-F238E27FC236}">
                <a16:creationId xmlns:a16="http://schemas.microsoft.com/office/drawing/2014/main" id="{9C41465E-1921-864E-90DE-0CD4B0FF1D95}"/>
              </a:ext>
            </a:extLst>
          </p:cNvPr>
          <p:cNvSpPr txBox="1"/>
          <p:nvPr/>
        </p:nvSpPr>
        <p:spPr>
          <a:xfrm>
            <a:off x="5162549" y="3276601"/>
            <a:ext cx="3800475" cy="3200400"/>
          </a:xfrm>
          <a:prstGeom prst="rect">
            <a:avLst/>
          </a:prstGeom>
          <a:noFill/>
          <a:ln w="57150">
            <a:solidFill>
              <a:schemeClr val="accent1"/>
            </a:solidFill>
          </a:ln>
        </p:spPr>
        <p:txBody>
          <a:bodyPr wrap="square" rtlCol="0">
            <a:spAutoFit/>
          </a:bodyPr>
          <a:lstStyle/>
          <a:p>
            <a:r>
              <a:rPr lang="en-US" sz="2000" dirty="0"/>
              <a:t>“And it shall come to pass afterward, that I will pour out my Spirit on all flesh; your sons and your daughters shall prophesy,</a:t>
            </a:r>
          </a:p>
          <a:p>
            <a:r>
              <a:rPr lang="en-US" sz="2000" dirty="0"/>
              <a:t>your old men shall dream dreams,</a:t>
            </a:r>
          </a:p>
          <a:p>
            <a:r>
              <a:rPr lang="en-US" sz="2000" dirty="0"/>
              <a:t>and your young men shall see visions. 29 Even on the male and female servants in those days I will pour out my Spirit” (Joel 2:28-29; Acts 2:17; Heb. 1:1-2; 12:28)</a:t>
            </a:r>
          </a:p>
        </p:txBody>
      </p:sp>
      <p:sp>
        <p:nvSpPr>
          <p:cNvPr id="4" name="TextBox 3">
            <a:extLst>
              <a:ext uri="{FF2B5EF4-FFF2-40B4-BE49-F238E27FC236}">
                <a16:creationId xmlns:a16="http://schemas.microsoft.com/office/drawing/2014/main" id="{BDF6B660-2C31-1C49-AD07-175AA370D7D5}"/>
              </a:ext>
            </a:extLst>
          </p:cNvPr>
          <p:cNvSpPr txBox="1"/>
          <p:nvPr/>
        </p:nvSpPr>
        <p:spPr>
          <a:xfrm>
            <a:off x="5162550" y="381000"/>
            <a:ext cx="3829050" cy="2554545"/>
          </a:xfrm>
          <a:prstGeom prst="rect">
            <a:avLst/>
          </a:prstGeom>
          <a:noFill/>
          <a:ln w="57150">
            <a:solidFill>
              <a:schemeClr val="accent1"/>
            </a:solidFill>
          </a:ln>
        </p:spPr>
        <p:txBody>
          <a:bodyPr wrap="square" rtlCol="0">
            <a:spAutoFit/>
          </a:bodyPr>
          <a:lstStyle/>
          <a:p>
            <a:r>
              <a:rPr lang="en-US" sz="2000" dirty="0"/>
              <a:t>“And in the days of those kings the God of heaven will set up a kingdom that shall never be destroyed, nor shall the kingdom be left to another people. It shall break in pieces all these kingdoms and bring them to an end, and it shall stand forever” (Dan. 2:44)</a:t>
            </a:r>
          </a:p>
        </p:txBody>
      </p:sp>
    </p:spTree>
    <p:extLst>
      <p:ext uri="{BB962C8B-B14F-4D97-AF65-F5344CB8AC3E}">
        <p14:creationId xmlns:p14="http://schemas.microsoft.com/office/powerpoint/2010/main" val="102807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b="1"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dirty="0"/>
              <a:t>Hosea</a:t>
            </a:r>
          </a:p>
          <a:p>
            <a:pPr marL="576072" indent="-457200">
              <a:buFont typeface="+mj-lt"/>
              <a:buAutoNum type="arabicPeriod"/>
            </a:pPr>
            <a:r>
              <a:rPr lang="en-US" b="1"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031886145"/>
              </p:ext>
            </p:extLst>
          </p:nvPr>
        </p:nvGraphicFramePr>
        <p:xfrm>
          <a:off x="0" y="0"/>
          <a:ext cx="9212267" cy="70695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a:t>The United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bg2"/>
                    </a:solidFill>
                  </a:tcPr>
                </a:tc>
                <a:tc>
                  <a:txBody>
                    <a:bodyPr/>
                    <a:lstStyle/>
                    <a:p>
                      <a:r>
                        <a:rPr lang="en-US" sz="1300" b="1"/>
                        <a:t>1 Sa. 9-1 Ki. 11; 1 Chr. 10, 2 Chr. 9</a:t>
                      </a:r>
                    </a:p>
                  </a:txBody>
                  <a:tcPr marL="68580" marR="68580" marT="34290" marB="34290">
                    <a:solidFill>
                      <a:schemeClr val="bg2"/>
                    </a:solidFill>
                  </a:tcPr>
                </a:tc>
                <a:tc>
                  <a:txBody>
                    <a:bodyPr/>
                    <a:lstStyle/>
                    <a:p>
                      <a:pPr algn="ctr"/>
                      <a:r>
                        <a:rPr lang="en-US" sz="1300" b="1"/>
                        <a:t>120</a:t>
                      </a:r>
                    </a:p>
                  </a:txBody>
                  <a:tcPr marL="68580" marR="68580" marT="34290" marB="34290">
                    <a:solidFill>
                      <a:schemeClr val="bg2"/>
                    </a:solidFill>
                  </a:tcPr>
                </a:tc>
                <a:tc>
                  <a:txBody>
                    <a:bodyPr/>
                    <a:lstStyle/>
                    <a:p>
                      <a:r>
                        <a:rPr lang="en-US" sz="1300" b="1"/>
                        <a:t>David</a:t>
                      </a:r>
                    </a:p>
                  </a:txBody>
                  <a:tcPr marL="68580" marR="68580" marT="34290" marB="34290">
                    <a:solidFill>
                      <a:schemeClr val="bg2"/>
                    </a:solidFill>
                  </a:tcPr>
                </a:tc>
                <a:extLst>
                  <a:ext uri="{0D108BD9-81ED-4DB2-BD59-A6C34878D82A}">
                    <a16:rowId xmlns:a16="http://schemas.microsoft.com/office/drawing/2014/main" val="10008"/>
                  </a:ext>
                </a:extLst>
              </a:tr>
              <a:tr h="385499">
                <a:tc>
                  <a:txBody>
                    <a:bodyPr/>
                    <a:lstStyle/>
                    <a:p>
                      <a:r>
                        <a:rPr lang="en-US" sz="1300" b="1"/>
                        <a:t>The Divided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the division to the fall of Israel</a:t>
                      </a:r>
                      <a:endParaRPr lang="en-US" sz="1300" b="1"/>
                    </a:p>
                  </a:txBody>
                  <a:tcPr marL="68580" marR="68580" marT="34290" marB="34290">
                    <a:solidFill>
                      <a:srgbClr val="FFFF00"/>
                    </a:solidFill>
                  </a:tcPr>
                </a:tc>
                <a:tc>
                  <a:txBody>
                    <a:bodyPr/>
                    <a:lstStyle/>
                    <a:p>
                      <a:r>
                        <a:rPr lang="en-US" sz="1300" b="1"/>
                        <a:t>1 Ki. 12-2 Ki. 20; 2 Chr. 10-32</a:t>
                      </a:r>
                    </a:p>
                  </a:txBody>
                  <a:tcPr marL="68580" marR="68580" marT="34290" marB="34290">
                    <a:solidFill>
                      <a:srgbClr val="FFFF00"/>
                    </a:solidFill>
                  </a:tcPr>
                </a:tc>
                <a:tc>
                  <a:txBody>
                    <a:bodyPr/>
                    <a:lstStyle/>
                    <a:p>
                      <a:pPr algn="ctr"/>
                      <a:r>
                        <a:rPr lang="en-US" sz="1300" b="1"/>
                        <a:t>253</a:t>
                      </a:r>
                    </a:p>
                  </a:txBody>
                  <a:tcPr marL="68580" marR="68580" marT="34290" marB="34290">
                    <a:solidFill>
                      <a:srgbClr val="FFFF00"/>
                    </a:solidFill>
                  </a:tcPr>
                </a:tc>
                <a:tc>
                  <a:txBody>
                    <a:bodyPr/>
                    <a:lstStyle/>
                    <a:p>
                      <a:r>
                        <a:rPr lang="en-US" sz="1300" b="1"/>
                        <a:t>Elijah</a:t>
                      </a:r>
                    </a:p>
                  </a:txBody>
                  <a:tcPr marL="68580" marR="68580" marT="34290" marB="34290">
                    <a:solidFill>
                      <a:srgbClr val="FFFF00"/>
                    </a:solidFill>
                  </a:tcPr>
                </a:tc>
                <a:extLst>
                  <a:ext uri="{0D108BD9-81ED-4DB2-BD59-A6C34878D82A}">
                    <a16:rowId xmlns:a16="http://schemas.microsoft.com/office/drawing/2014/main" val="10009"/>
                  </a:ext>
                </a:extLst>
              </a:tr>
              <a:tr h="377607">
                <a:tc>
                  <a:txBody>
                    <a:bodyPr/>
                    <a:lstStyle/>
                    <a:p>
                      <a:r>
                        <a:rPr lang="en-US" sz="1300" b="1"/>
                        <a:t>Judah Alone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fall of Judah to</a:t>
                      </a:r>
                      <a:r>
                        <a:rPr lang="en-US" sz="1300" b="1" baseline="0"/>
                        <a:t> the return</a:t>
                      </a:r>
                      <a:endParaRPr lang="en-US" sz="1300" b="1"/>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a:t>Restoration of the Jews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the return to end of OT history</a:t>
                      </a:r>
                      <a:endParaRPr lang="en-US" sz="1300" b="1"/>
                    </a:p>
                  </a:txBody>
                  <a:tcPr marL="68580" marR="68580" marT="34290" marB="34290">
                    <a:solidFill>
                      <a:schemeClr val="bg2"/>
                    </a:solidFill>
                  </a:tcPr>
                </a:tc>
                <a:tc>
                  <a:txBody>
                    <a:bodyPr/>
                    <a:lstStyle/>
                    <a:p>
                      <a:r>
                        <a:rPr lang="en-US" sz="1300" b="1"/>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a:t>Between the Testaments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a:t>From end</a:t>
                      </a:r>
                      <a:r>
                        <a:rPr lang="en-US" sz="1300" b="1" baseline="0"/>
                        <a:t> of OT to the beginning of the NT</a:t>
                      </a:r>
                      <a:endParaRPr lang="en-US" sz="1300" b="1"/>
                    </a:p>
                    <a:p>
                      <a:endParaRPr lang="en-US" sz="600" b="1"/>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a:t>400</a:t>
                      </a:r>
                    </a:p>
                  </a:txBody>
                  <a:tcPr marL="68580" marR="68580" marT="34290" marB="34290">
                    <a:solidFill>
                      <a:schemeClr val="bg2"/>
                    </a:solidFill>
                  </a:tcPr>
                </a:tc>
                <a:tc>
                  <a:txBody>
                    <a:bodyPr/>
                    <a:lstStyle/>
                    <a:p>
                      <a:r>
                        <a:rPr lang="en-US" sz="1300" b="1"/>
                        <a:t>Judas </a:t>
                      </a:r>
                      <a:r>
                        <a:rPr lang="en-US" sz="1300" b="1" err="1"/>
                        <a:t>Maccabe</a:t>
                      </a:r>
                      <a:endParaRPr lang="en-US" sz="1300" b="1"/>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ascension to death of Paul (96 AD approx.)</a:t>
                      </a:r>
                    </a:p>
                  </a:txBody>
                  <a:tcPr marL="68580" marR="68580" marT="34290" marB="34290">
                    <a:solidFill>
                      <a:schemeClr val="bg2"/>
                    </a:solidFill>
                  </a:tcPr>
                </a:tc>
                <a:tc>
                  <a:txBody>
                    <a:bodyPr/>
                    <a:lstStyle/>
                    <a:p>
                      <a:r>
                        <a:rPr lang="en-US" sz="1300" b="1"/>
                        <a:t>Acts 2-Revelation</a:t>
                      </a:r>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Times of the prophets</a:t>
            </a:r>
          </a:p>
        </p:txBody>
      </p:sp>
      <p:sp>
        <p:nvSpPr>
          <p:cNvPr id="3" name="Content Placeholder 2"/>
          <p:cNvSpPr>
            <a:spLocks noGrp="1"/>
          </p:cNvSpPr>
          <p:nvPr>
            <p:ph idx="1"/>
          </p:nvPr>
        </p:nvSpPr>
        <p:spPr>
          <a:xfrm>
            <a:off x="152400" y="1676401"/>
            <a:ext cx="8868228" cy="4952999"/>
          </a:xfrm>
        </p:spPr>
        <p:txBody>
          <a:bodyPr/>
          <a:lstStyle/>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a:buFont typeface="Arial" charset="0"/>
              <a:buChar char="•"/>
            </a:pPr>
            <a:endParaRPr lang="en-US" b="1" u="sng"/>
          </a:p>
        </p:txBody>
      </p:sp>
      <p:sp>
        <p:nvSpPr>
          <p:cNvPr id="4" name="TextBox 3"/>
          <p:cNvSpPr txBox="1"/>
          <p:nvPr/>
        </p:nvSpPr>
        <p:spPr>
          <a:xfrm>
            <a:off x="81125" y="3063032"/>
            <a:ext cx="2738275" cy="1938992"/>
          </a:xfrm>
          <a:prstGeom prst="rect">
            <a:avLst/>
          </a:prstGeom>
          <a:solidFill>
            <a:schemeClr val="bg2"/>
          </a:solidFill>
          <a:ln>
            <a:solidFill>
              <a:schemeClr val="tx2">
                <a:lumMod val="20000"/>
                <a:lumOff val="8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ea typeface="Arial Narrow" charset="0"/>
              <a:cs typeface="Arial Narrow" charset="0"/>
            </a:endParaRPr>
          </a:p>
          <a:p>
            <a:r>
              <a:rPr lang="en-US" sz="2400" b="1" i="1" u="sng">
                <a:ea typeface="Arial Narrow" charset="0"/>
                <a:cs typeface="Arial Narrow" charset="0"/>
              </a:rPr>
              <a:t>Northern Kingdom</a:t>
            </a:r>
            <a:r>
              <a:rPr lang="en-US" sz="2400" i="1">
                <a:ea typeface="Arial Narrow" charset="0"/>
                <a:cs typeface="Arial Narrow" charset="0"/>
              </a:rPr>
              <a:t>:</a:t>
            </a:r>
          </a:p>
          <a:p>
            <a:r>
              <a:rPr lang="en-US" sz="2400">
                <a:latin typeface="Arial Narrow" charset="0"/>
                <a:ea typeface="Arial Narrow" charset="0"/>
                <a:cs typeface="Arial Narrow" charset="0"/>
              </a:rPr>
              <a:t>Jehu, Elijah, Micaiah, </a:t>
            </a:r>
          </a:p>
          <a:p>
            <a:r>
              <a:rPr lang="en-US" sz="2400">
                <a:latin typeface="Arial Narrow" charset="0"/>
                <a:ea typeface="Arial Narrow" charset="0"/>
                <a:cs typeface="Arial Narrow" charset="0"/>
              </a:rPr>
              <a:t>Elisha, Jonah, Amos,</a:t>
            </a:r>
          </a:p>
          <a:p>
            <a:r>
              <a:rPr lang="en-US" sz="2400">
                <a:latin typeface="Arial Narrow" charset="0"/>
                <a:ea typeface="Arial Narrow" charset="0"/>
                <a:cs typeface="Arial Narrow" charset="0"/>
              </a:rPr>
              <a:t>Hosea</a:t>
            </a:r>
          </a:p>
        </p:txBody>
      </p:sp>
      <p:sp>
        <p:nvSpPr>
          <p:cNvPr id="5" name="TextBox 4"/>
          <p:cNvSpPr txBox="1"/>
          <p:nvPr/>
        </p:nvSpPr>
        <p:spPr>
          <a:xfrm>
            <a:off x="2971800" y="2981108"/>
            <a:ext cx="4311502" cy="1938992"/>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p>
          <a:p>
            <a:r>
              <a:rPr lang="en-US" sz="2400" b="1" i="1" u="sng"/>
              <a:t>Southern Kingdom</a:t>
            </a:r>
            <a:r>
              <a:rPr lang="en-US" sz="2400" b="1" u="sng"/>
              <a:t>:</a:t>
            </a:r>
          </a:p>
          <a:p>
            <a:r>
              <a:rPr lang="en-US" sz="2400">
                <a:latin typeface="Arial Narrow" charset="0"/>
                <a:ea typeface="Arial Narrow" charset="0"/>
                <a:cs typeface="Arial Narrow" charset="0"/>
              </a:rPr>
              <a:t>Shemaiah, </a:t>
            </a:r>
            <a:r>
              <a:rPr lang="en-US" sz="2400" err="1">
                <a:latin typeface="Arial Narrow" charset="0"/>
                <a:ea typeface="Arial Narrow" charset="0"/>
                <a:cs typeface="Arial Narrow" charset="0"/>
              </a:rPr>
              <a:t>Iddo</a:t>
            </a:r>
            <a:r>
              <a:rPr lang="en-US" sz="2400">
                <a:latin typeface="Arial Narrow" charset="0"/>
                <a:ea typeface="Arial Narrow" charset="0"/>
                <a:cs typeface="Arial Narrow" charset="0"/>
              </a:rPr>
              <a:t>, Azariah, Obadiah, Joel, Isaiah, </a:t>
            </a:r>
            <a:r>
              <a:rPr lang="en-US" sz="2400" b="1">
                <a:latin typeface="Arial Narrow" charset="0"/>
                <a:ea typeface="Arial Narrow" charset="0"/>
                <a:cs typeface="Arial Narrow" charset="0"/>
              </a:rPr>
              <a:t>Micah</a:t>
            </a:r>
            <a:r>
              <a:rPr lang="en-US" sz="2400">
                <a:latin typeface="Arial Narrow" charset="0"/>
                <a:ea typeface="Arial Narrow" charset="0"/>
                <a:cs typeface="Arial Narrow" charset="0"/>
              </a:rPr>
              <a:t>, Nahum, </a:t>
            </a:r>
            <a:r>
              <a:rPr lang="en-US" sz="2400" i="1">
                <a:latin typeface="Arial Narrow" charset="0"/>
                <a:ea typeface="Arial Narrow" charset="0"/>
                <a:cs typeface="Arial Narrow" charset="0"/>
              </a:rPr>
              <a:t>Habakkuk, Zephaniah, Jeremiah</a:t>
            </a:r>
          </a:p>
        </p:txBody>
      </p:sp>
      <p:sp>
        <p:nvSpPr>
          <p:cNvPr id="6" name="TextBox 5"/>
          <p:cNvSpPr txBox="1"/>
          <p:nvPr/>
        </p:nvSpPr>
        <p:spPr>
          <a:xfrm>
            <a:off x="7401716" y="3508724"/>
            <a:ext cx="1587014" cy="1908215"/>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Restoration</a:t>
            </a:r>
            <a:r>
              <a:rPr lang="en-US" sz="2200" b="1" u="sng">
                <a:latin typeface="Abadi MT Condensed Extra Bold" charset="0"/>
                <a:ea typeface="Abadi MT Condensed Extra Bold" charset="0"/>
                <a:cs typeface="Abadi MT Condensed Extra Bold" charset="0"/>
              </a:rPr>
              <a:t>(Post-exilic)</a:t>
            </a:r>
          </a:p>
          <a:p>
            <a:r>
              <a:rPr lang="en-US" sz="2400">
                <a:latin typeface="Arial Narrow" charset="0"/>
                <a:ea typeface="Arial Narrow" charset="0"/>
                <a:cs typeface="Arial Narrow" charset="0"/>
              </a:rPr>
              <a:t>Haggai, Zechariah, Malachai</a:t>
            </a:r>
          </a:p>
        </p:txBody>
      </p:sp>
      <p:sp>
        <p:nvSpPr>
          <p:cNvPr id="7" name="TextBox 6"/>
          <p:cNvSpPr txBox="1"/>
          <p:nvPr/>
        </p:nvSpPr>
        <p:spPr>
          <a:xfrm>
            <a:off x="7587658" y="1594478"/>
            <a:ext cx="1314556" cy="1611250"/>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Exile:</a:t>
            </a:r>
          </a:p>
          <a:p>
            <a:r>
              <a:rPr lang="en-US" sz="2400">
                <a:latin typeface="Arial Narrow" charset="0"/>
                <a:ea typeface="Arial Narrow" charset="0"/>
                <a:cs typeface="Arial Narrow" charset="0"/>
              </a:rPr>
              <a:t>Jeremiah, Daniel, Ezekiel</a:t>
            </a:r>
          </a:p>
        </p:txBody>
      </p:sp>
      <p:sp>
        <p:nvSpPr>
          <p:cNvPr id="8" name="TextBox 7"/>
          <p:cNvSpPr txBox="1"/>
          <p:nvPr/>
        </p:nvSpPr>
        <p:spPr>
          <a:xfrm>
            <a:off x="183632" y="1676401"/>
            <a:ext cx="7099669" cy="1200329"/>
          </a:xfrm>
          <a:prstGeom prst="rect">
            <a:avLst/>
          </a:prstGeom>
          <a:solidFill>
            <a:schemeClr val="accent4">
              <a:lumMod val="20000"/>
              <a:lumOff val="80000"/>
            </a:schemeClr>
          </a:solidFill>
          <a:ln>
            <a:solidFill>
              <a:srgbClr val="0070C0"/>
            </a:solidFill>
          </a:ln>
        </p:spPr>
        <p:txBody>
          <a:bodyPr wrap="square" rtlCol="0">
            <a:spAutoFit/>
          </a:bodyPr>
          <a:lstStyle/>
          <a:p>
            <a:pPr marL="118872" indent="0">
              <a:buNone/>
            </a:pPr>
            <a:r>
              <a:rPr lang="en-US" sz="2400" b="1" u="sng">
                <a:latin typeface="Abadi MT Condensed Extra Bold" charset="0"/>
                <a:ea typeface="Abadi MT Condensed Extra Bold" charset="0"/>
                <a:cs typeface="Abadi MT Condensed Extra Bold" charset="0"/>
              </a:rPr>
              <a:t>United Kingdom</a:t>
            </a:r>
            <a:r>
              <a:rPr lang="en-US" sz="2400" b="1" u="sng"/>
              <a:t>:</a:t>
            </a:r>
          </a:p>
          <a:p>
            <a:pPr marL="118872" indent="0">
              <a:buNone/>
            </a:pPr>
            <a:r>
              <a:rPr lang="en-US" sz="2400">
                <a:latin typeface="Arial Narrow" charset="0"/>
                <a:ea typeface="Arial Narrow" charset="0"/>
                <a:cs typeface="Arial Narrow" charset="0"/>
              </a:rPr>
              <a:t>Moses, Deborah, Samuel, Nathan, Gad, Zadok, Heman, Asaph, Jeduthun, Ahijah</a:t>
            </a:r>
          </a:p>
        </p:txBody>
      </p:sp>
      <p:sp>
        <p:nvSpPr>
          <p:cNvPr id="9" name="TextBox 8"/>
          <p:cNvSpPr txBox="1"/>
          <p:nvPr/>
        </p:nvSpPr>
        <p:spPr>
          <a:xfrm>
            <a:off x="81125" y="5583778"/>
            <a:ext cx="8927098" cy="1138773"/>
          </a:xfrm>
          <a:prstGeom prst="rect">
            <a:avLst/>
          </a:prstGeom>
          <a:solidFill>
            <a:schemeClr val="tx1"/>
          </a:solidFill>
          <a:ln w="28575">
            <a:solidFill>
              <a:schemeClr val="tx1"/>
            </a:solidFill>
          </a:ln>
        </p:spPr>
        <p:txBody>
          <a:bodyPr wrap="square" rtlCol="0">
            <a:spAutoFit/>
          </a:bodyPr>
          <a:lstStyle/>
          <a:p>
            <a:r>
              <a:rPr lang="en-US" sz="2200" b="1">
                <a:solidFill>
                  <a:schemeClr val="bg1"/>
                </a:solidFill>
                <a:latin typeface="Arial Narrow" charset="0"/>
                <a:ea typeface="Arial Narrow" charset="0"/>
                <a:cs typeface="Arial Narrow" charset="0"/>
              </a:rPr>
              <a:t>There are  four major prophets</a:t>
            </a:r>
            <a:r>
              <a:rPr lang="en-US" sz="2200">
                <a:solidFill>
                  <a:schemeClr val="bg1"/>
                </a:solidFill>
                <a:latin typeface="Arial Narrow" charset="0"/>
                <a:ea typeface="Arial Narrow" charset="0"/>
                <a:cs typeface="Arial Narrow" charset="0"/>
              </a:rPr>
              <a:t>: Isaiah, Jeremiah (Lamentations), Ezekiel, &amp; Daniel </a:t>
            </a:r>
          </a:p>
          <a:p>
            <a:r>
              <a:rPr lang="en-US" sz="2200" b="1">
                <a:solidFill>
                  <a:schemeClr val="bg1"/>
                </a:solidFill>
                <a:latin typeface="Arial Narrow" charset="0"/>
                <a:ea typeface="Arial Narrow" charset="0"/>
                <a:cs typeface="Arial Narrow" charset="0"/>
              </a:rPr>
              <a:t>There are twelve minor prophets</a:t>
            </a:r>
            <a:r>
              <a:rPr lang="en-US" sz="2200">
                <a:solidFill>
                  <a:schemeClr val="bg1"/>
                </a:solidFill>
                <a:latin typeface="Arial Narrow" charset="0"/>
                <a:ea typeface="Arial Narrow" charset="0"/>
                <a:cs typeface="Arial Narrow" charset="0"/>
              </a:rPr>
              <a:t>: Hosea, Joel, Amos, Obadiah, Jonah, Micah, Nahum, Habakkuk, Zephaniah, Haggai, Zechariah, &amp; Malachi</a:t>
            </a:r>
            <a:r>
              <a:rPr lang="en-US" sz="2400">
                <a:latin typeface="Arial Narrow" charset="0"/>
                <a:ea typeface="Arial Narrow" charset="0"/>
                <a:cs typeface="Arial Narrow" charset="0"/>
              </a:rPr>
              <a:t>.</a:t>
            </a:r>
          </a:p>
        </p:txBody>
      </p:sp>
    </p:spTree>
    <p:extLst>
      <p:ext uri="{BB962C8B-B14F-4D97-AF65-F5344CB8AC3E}">
        <p14:creationId xmlns:p14="http://schemas.microsoft.com/office/powerpoint/2010/main" val="66443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2244930" y="4090704"/>
            <a:ext cx="1232401" cy="369332"/>
          </a:xfrm>
          <a:prstGeom prst="rect">
            <a:avLst/>
          </a:prstGeom>
          <a:noFill/>
        </p:spPr>
        <p:txBody>
          <a:bodyPr wrap="square" rtlCol="0">
            <a:spAutoFit/>
          </a:bodyPr>
          <a:lstStyle/>
          <a:p>
            <a:r>
              <a:rPr lang="en-US"/>
              <a:t>   </a:t>
            </a:r>
            <a:r>
              <a:rPr lang="en-US" i="1"/>
              <a:t>Isaiah</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2344326" y="4228115"/>
            <a:ext cx="1102545" cy="646331"/>
          </a:xfrm>
          <a:prstGeom prst="rect">
            <a:avLst/>
          </a:prstGeom>
          <a:noFill/>
        </p:spPr>
        <p:txBody>
          <a:bodyPr wrap="square" rtlCol="0">
            <a:spAutoFit/>
          </a:bodyPr>
          <a:lstStyle/>
          <a:p>
            <a:r>
              <a:rPr lang="en-US"/>
              <a:t>              </a:t>
            </a:r>
            <a:r>
              <a:rPr lang="en-US" b="1"/>
              <a:t>Micah</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27681" y="1404449"/>
            <a:ext cx="512287" cy="443959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Assyrian Exile - Israel  722 BC  </a:t>
            </a:r>
          </a:p>
        </p:txBody>
      </p:sp>
      <p:sp>
        <p:nvSpPr>
          <p:cNvPr id="122" name="Parallelogram 121"/>
          <p:cNvSpPr/>
          <p:nvPr/>
        </p:nvSpPr>
        <p:spPr>
          <a:xfrm rot="153179">
            <a:off x="5187147" y="1403804"/>
            <a:ext cx="526083" cy="442291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Babylonian Exile- Judah 586 </a:t>
            </a:r>
          </a:p>
        </p:txBody>
      </p:sp>
      <p:cxnSp>
        <p:nvCxnSpPr>
          <p:cNvPr id="150" name="Straight Connector 149"/>
          <p:cNvCxnSpPr/>
          <p:nvPr/>
        </p:nvCxnSpPr>
        <p:spPr>
          <a:xfrm>
            <a:off x="762000" y="3505200"/>
            <a:ext cx="3200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9</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8</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a:t>
            </a:r>
            <a:r>
              <a:rPr lang="en-US" b="1">
                <a:latin typeface="Abadi MT Condensed Extra Bold" charset="0"/>
                <a:ea typeface="Abadi MT Condensed Extra Bold" charset="0"/>
                <a:cs typeface="Abadi MT Condensed Extra Bold" charset="0"/>
              </a:rPr>
              <a:t>7</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and 6</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t>
            </a:r>
          </a:p>
          <a:p>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a:t>
            </a:r>
            <a:r>
              <a:rPr lang="en-US" b="1">
                <a:latin typeface="Abadi MT Condensed Extra Bold" charset="0"/>
                <a:ea typeface="Abadi MT Condensed Extra Bold" charset="0"/>
                <a:cs typeface="Abadi MT Condensed Extra Bold" charset="0"/>
              </a:rPr>
              <a:t>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80729" y="43434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31976"/>
            <a:ext cx="1143001" cy="953554"/>
          </a:xfrm>
          <a:prstGeom prst="rect">
            <a:avLst/>
          </a:prstGeom>
          <a:noFill/>
        </p:spPr>
        <p:txBody>
          <a:bodyPr wrap="square" rtlCol="0">
            <a:spAutoFit/>
          </a:bodyPr>
          <a:lstStyle/>
          <a:p>
            <a:r>
              <a:rPr lang="en-US"/>
              <a:t>Jonah</a:t>
            </a:r>
          </a:p>
          <a:p>
            <a:r>
              <a:rPr lang="en-US"/>
              <a:t>Amos</a:t>
            </a:r>
          </a:p>
          <a:p>
            <a:r>
              <a:rPr lang="en-US"/>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489927" y="326169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a:t>Zephaniah</a:t>
            </a:r>
          </a:p>
          <a:p>
            <a:r>
              <a:rPr lang="en-US"/>
              <a:t>Habakkuk</a:t>
            </a:r>
          </a:p>
          <a:p>
            <a:r>
              <a:rPr lang="en-US" b="1" i="1"/>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a:t>
            </a:r>
            <a:r>
              <a:rPr lang="en-US" i="1"/>
              <a:t>Daniel</a:t>
            </a:r>
          </a:p>
          <a:p>
            <a:r>
              <a:rPr lang="en-US"/>
              <a:t>    </a:t>
            </a:r>
            <a:r>
              <a:rPr lang="en-US" i="1"/>
              <a:t>Ezekiel</a:t>
            </a:r>
          </a:p>
        </p:txBody>
      </p: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latin typeface="Abadi MT Condensed Extra Bold" charset="0"/>
                <a:ea typeface="Abadi MT Condensed Extra Bold" charset="0"/>
                <a:cs typeface="Abadi MT Condensed Extra Bold" charset="0"/>
              </a:rPr>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0" y="336173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120770" y="4902590"/>
            <a:ext cx="375725" cy="136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a:t>Haggai</a:t>
            </a:r>
          </a:p>
          <a:p>
            <a:pPr algn="ctr"/>
            <a:r>
              <a:rPr lang="en-US" sz="1700" b="1"/>
              <a:t>Zechariah</a:t>
            </a:r>
          </a:p>
          <a:p>
            <a:pPr algn="ctr"/>
            <a:r>
              <a:rPr lang="en-US" sz="1700" b="1"/>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a:t>Nahum</a:t>
            </a:r>
          </a:p>
          <a:p>
            <a:pPr algn="ctr"/>
            <a:r>
              <a:rPr lang="en-US" b="1"/>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p:spPr>
        <p:txBody>
          <a:bodyPr wrap="square" rtlCol="0">
            <a:spAutoFit/>
          </a:bodyPr>
          <a:lstStyle/>
          <a:p>
            <a:r>
              <a:rPr lang="en-US" b="1"/>
              <a:t>Zephaniah</a:t>
            </a:r>
          </a:p>
          <a:p>
            <a:pPr algn="ctr"/>
            <a:r>
              <a:rPr lang="en-US" b="1"/>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a:t>Habakkuk</a:t>
            </a:r>
          </a:p>
          <a:p>
            <a:pPr algn="ctr"/>
            <a:r>
              <a:rPr lang="en-US" b="1"/>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rgbClr val="FFFF00"/>
          </a:solidFill>
          <a:ln>
            <a:solidFill>
              <a:srgbClr val="FFFF00"/>
            </a:solidFill>
          </a:ln>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spTree>
    <p:extLst>
      <p:ext uri="{BB962C8B-B14F-4D97-AF65-F5344CB8AC3E}">
        <p14:creationId xmlns:p14="http://schemas.microsoft.com/office/powerpoint/2010/main" val="126825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2DF8-8D7E-8E44-B549-B18BDC294122}"/>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006C0052-D1A2-CA45-AE58-7181400EAA5E}"/>
              </a:ext>
            </a:extLst>
          </p:cNvPr>
          <p:cNvSpPr>
            <a:spLocks noGrp="1"/>
          </p:cNvSpPr>
          <p:nvPr>
            <p:ph idx="1"/>
          </p:nvPr>
        </p:nvSpPr>
        <p:spPr/>
        <p:txBody>
          <a:bodyPr/>
          <a:lstStyle/>
          <a:p>
            <a:pPr marL="118872" indent="0">
              <a:buNone/>
            </a:pPr>
            <a:endParaRPr lang="en-US"/>
          </a:p>
        </p:txBody>
      </p:sp>
    </p:spTree>
    <p:extLst>
      <p:ext uri="{BB962C8B-B14F-4D97-AF65-F5344CB8AC3E}">
        <p14:creationId xmlns:p14="http://schemas.microsoft.com/office/powerpoint/2010/main" val="415769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524000"/>
            <a:ext cx="8791575" cy="5449824"/>
          </a:xfrm>
        </p:spPr>
        <p:txBody>
          <a:bodyPr>
            <a:normAutofit/>
          </a:bodyPr>
          <a:lstStyle/>
          <a:p>
            <a:pPr marL="89154" indent="0">
              <a:buNone/>
            </a:pPr>
            <a:r>
              <a:rPr lang="en-US" sz="2200" dirty="0"/>
              <a:t>The prophet Micah identified himself by his hometown, called </a:t>
            </a:r>
            <a:r>
              <a:rPr lang="en-US" sz="2200" dirty="0" err="1"/>
              <a:t>Moresheth</a:t>
            </a:r>
            <a:r>
              <a:rPr lang="en-US" sz="2200" dirty="0"/>
              <a:t> Gath, which sat near the border of Philistia and Judah about twenty-five miles southwest of Jerusalem.  Dwelling in a largely agricultural part of the country, Micah lived outside the governmental centers of power in his nation, leading to his strong concern for the lowly and less fortunate of society—the lame, the outcasts, and the afflicted (Micah 4:6). Therefore, Micah directed much of his prophecy toward the powerful leaders of Samaria and Jerusalem, the capital cities of Israel and Judah, respectively (1:1).</a:t>
            </a:r>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3403</TotalTime>
  <Words>6347</Words>
  <Application>Microsoft Macintosh PowerPoint</Application>
  <PresentationFormat>On-screen Show (4:3)</PresentationFormat>
  <Paragraphs>449</Paragraphs>
  <Slides>29</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Abadi MT Condensed Extra Bold</vt:lpstr>
      <vt:lpstr>American Typewriter</vt:lpstr>
      <vt:lpstr>Arial</vt:lpstr>
      <vt:lpstr>Arial Black</vt:lpstr>
      <vt:lpstr>Arial Narrow</vt:lpstr>
      <vt:lpstr>Calibri</vt:lpstr>
      <vt:lpstr>Corbel</vt:lpstr>
      <vt:lpstr>System Font Regular</vt:lpstr>
      <vt:lpstr>Wingdings</vt:lpstr>
      <vt:lpstr>Wingdings 2</vt:lpstr>
      <vt:lpstr>Wingdings 3</vt:lpstr>
      <vt:lpstr>Module</vt:lpstr>
      <vt:lpstr>Symphony of the Scriptures</vt:lpstr>
      <vt:lpstr>Micah</vt:lpstr>
      <vt:lpstr>When Did They Prophecy?</vt:lpstr>
      <vt:lpstr>PowerPoint Presentation</vt:lpstr>
      <vt:lpstr>Times of the prophets</vt:lpstr>
      <vt:lpstr>CHRONOLOGY OF PROPHETS</vt:lpstr>
      <vt:lpstr>PowerPoint Presentation</vt:lpstr>
      <vt:lpstr>Introduction</vt:lpstr>
      <vt:lpstr>Who wrote the book?</vt:lpstr>
      <vt:lpstr>Where are we?</vt:lpstr>
      <vt:lpstr>Why is Micah so important?</vt:lpstr>
      <vt:lpstr>What's the point?</vt:lpstr>
      <vt:lpstr>How do I apply this?</vt:lpstr>
      <vt:lpstr>Two passages quoted in New Testament </vt:lpstr>
      <vt:lpstr>Two passages quoted in New Testament </vt:lpstr>
      <vt:lpstr>Three oracles (messages) </vt:lpstr>
      <vt:lpstr>Brief Outline</vt:lpstr>
      <vt:lpstr>Brief Outline</vt:lpstr>
      <vt:lpstr>Brief Outline</vt:lpstr>
      <vt:lpstr>Micah 6:8</vt:lpstr>
      <vt:lpstr>PowerPoint Presentation</vt:lpstr>
      <vt:lpstr>The Kingdom Promise</vt:lpstr>
      <vt:lpstr>The Kingdom Promise</vt:lpstr>
      <vt:lpstr>The Kingdom Promise</vt:lpstr>
      <vt:lpstr>The Kingdom Promise</vt:lpstr>
      <vt:lpstr>The Kingdom Promise</vt:lpstr>
      <vt:lpstr>The Kingdom Promises (Micah 4:1-8; 5:2)</vt:lpstr>
      <vt:lpstr>The Kingdom Promises (Micah 4:1-8; 5:2)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121</cp:revision>
  <cp:lastPrinted>2021-12-04T15:54:19Z</cp:lastPrinted>
  <dcterms:created xsi:type="dcterms:W3CDTF">2010-11-07T11:38:16Z</dcterms:created>
  <dcterms:modified xsi:type="dcterms:W3CDTF">2022-12-30T22:01:55Z</dcterms:modified>
</cp:coreProperties>
</file>